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sldIdLst>
    <p:sldId id="300" r:id="rId2"/>
    <p:sldId id="261" r:id="rId3"/>
    <p:sldId id="301" r:id="rId4"/>
    <p:sldId id="305" r:id="rId5"/>
    <p:sldId id="302" r:id="rId6"/>
    <p:sldId id="303" r:id="rId7"/>
    <p:sldId id="304" r:id="rId8"/>
  </p:sldIdLst>
  <p:sldSz cx="12188825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467" autoAdjust="0"/>
  </p:normalViewPr>
  <p:slideViewPr>
    <p:cSldViewPr showGuides="1">
      <p:cViewPr varScale="1">
        <p:scale>
          <a:sx n="87" d="100"/>
          <a:sy n="87" d="100"/>
        </p:scale>
        <p:origin x="754" y="7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76268-5CE8-436F-8727-6E4791263BAF}" type="datetimeFigureOut">
              <a:rPr lang="da-DK" smtClean="0"/>
              <a:t>22-05-2025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3B4F2-37C6-456F-99B1-74C79381C6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470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713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5412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045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jpeg"/><Relationship Id="rId4" Type="http://schemas.openxmlformats.org/officeDocument/2006/relationships/image" Target="NUL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jpeg"/><Relationship Id="rId4" Type="http://schemas.openxmlformats.org/officeDocument/2006/relationships/image" Target="NUL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NUL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NUL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5.emf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F879C992-AED9-4CDD-B0B8-C285411F3350}" type="datetime2">
              <a:rPr lang="da-DK" smtClean="0"/>
              <a:t>22. maj 2025</a:t>
            </a:fld>
            <a:endParaRPr lang="da-DK"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/ Miljø- og Ligestillingsministeriet - Miljøstyrelsen / Titel på præsentation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grpSp>
        <p:nvGrpSpPr>
          <p:cNvPr id="10" name="Gruppe 9"/>
          <p:cNvGrpSpPr/>
          <p:nvPr userDrawn="1"/>
        </p:nvGrpSpPr>
        <p:grpSpPr>
          <a:xfrm>
            <a:off x="-1710039" y="4763279"/>
            <a:ext cx="1704602" cy="2095705"/>
            <a:chOff x="-1710039" y="4763279"/>
            <a:chExt cx="1704602" cy="2095705"/>
          </a:xfrm>
        </p:grpSpPr>
        <p:sp>
          <p:nvSpPr>
            <p:cNvPr id="21" name="Tekstboks 25"/>
            <p:cNvSpPr txBox="1"/>
            <p:nvPr userDrawn="1"/>
          </p:nvSpPr>
          <p:spPr>
            <a:xfrm>
              <a:off x="-1710039" y="4763279"/>
              <a:ext cx="1704602" cy="969496"/>
            </a:xfrm>
            <a:prstGeom prst="rect">
              <a:avLst/>
            </a:prstGeom>
            <a:noFill/>
          </p:spPr>
          <p:txBody>
            <a:bodyPr wrap="square" lIns="0" tIns="0" rIns="144000" bIns="0" rtlCol="0" anchor="b" anchorCtr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a-DK" sz="900" b="1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Tips:</a:t>
              </a:r>
            </a:p>
            <a:p>
              <a:pPr algn="r"/>
              <a:r>
                <a:rPr lang="da-DK" sz="900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For at fremhæve et naturligt hierarki i overskriften eller differentiere evt.</a:t>
              </a:r>
              <a:r>
                <a:rPr lang="da-DK" sz="900" kern="1200" baseline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skrift i tekstniveau (overskrift og underoverskrift) bruges de indrammede</a:t>
              </a:r>
              <a:r>
                <a:rPr lang="da-DK" sz="900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temafarver</a:t>
              </a:r>
            </a:p>
          </p:txBody>
        </p:sp>
        <p:pic>
          <p:nvPicPr>
            <p:cNvPr id="7" name="Billede 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710039" y="5814954"/>
              <a:ext cx="1562235" cy="1044030"/>
            </a:xfrm>
            <a:prstGeom prst="rect">
              <a:avLst/>
            </a:prstGeom>
          </p:spPr>
        </p:pic>
        <p:sp>
          <p:nvSpPr>
            <p:cNvPr id="26" name="Rectangle 6"/>
            <p:cNvSpPr/>
            <p:nvPr userDrawn="1"/>
          </p:nvSpPr>
          <p:spPr>
            <a:xfrm>
              <a:off x="-1399201" y="6000276"/>
              <a:ext cx="1233601" cy="78991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 sz="1800" dirty="0"/>
            </a:p>
          </p:txBody>
        </p:sp>
      </p:grpSp>
      <p:sp>
        <p:nvSpPr>
          <p:cNvPr id="2" name="Tekstfelt 1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C64594-E60E-411D-B6D9-E1C243817A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979584" y="0"/>
            <a:ext cx="1837218" cy="1033435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EAF5399C-F92D-1786-7965-1BF7F1837F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127912" y="330016"/>
            <a:ext cx="2640465" cy="67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2 pkt.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288" y="332656"/>
            <a:ext cx="10888662" cy="86273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49288" y="1628776"/>
            <a:ext cx="10888662" cy="3600425"/>
          </a:xfrm>
        </p:spPr>
        <p:txBody>
          <a:bodyPr/>
          <a:lstStyle>
            <a:lvl1pPr>
              <a:lnSpc>
                <a:spcPct val="880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Miljø- og Ligestillingsministeriet -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E79C77-A167-4158-8D0F-6256EE538083}" type="datetime2">
              <a:rPr lang="da-DK" smtClean="0"/>
              <a:t>22. maj 2025</a:t>
            </a:fld>
            <a:endParaRPr lang="da-DK" dirty="0"/>
          </a:p>
        </p:txBody>
      </p:sp>
      <p:sp>
        <p:nvSpPr>
          <p:cNvPr id="12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887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6981229" cy="46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6980895" cy="4886325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8023223" y="0"/>
            <a:ext cx="4165601" cy="6858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Miljø- og Ligestillingsministeriet -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38B4627-23CA-4CA5-ADD9-7A34F1B42319}" type="datetime2">
              <a:rPr lang="da-DK" smtClean="0"/>
              <a:t>22. maj 2025</a:t>
            </a:fld>
            <a:endParaRPr lang="da-DK" dirty="0"/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3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5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7" name="Gruppe 26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8" name="Billede 2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9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1" y="0"/>
            <a:ext cx="1835921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58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5351204" cy="81277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5350867" cy="4886325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362467" y="0"/>
            <a:ext cx="5826358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Miljø- og Ligestillingsministeriet -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AC58934-E79D-4664-AE0D-C8B279D9B848}" type="datetime2">
              <a:rPr lang="da-DK" smtClean="0"/>
              <a:t>22. maj 2025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5" name="Gruppe 2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6" name="Billede 2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1" y="0"/>
            <a:ext cx="1835921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65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vet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0549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27888" y="0"/>
            <a:ext cx="4078938" cy="6858000"/>
          </a:xfrm>
          <a:solidFill>
            <a:schemeClr val="accent2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40549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18"/>
          </p:nvPr>
        </p:nvSpPr>
        <p:spPr>
          <a:xfrm>
            <a:off x="8127888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Miljø- og Ligestillingsministeriet -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BDE7949-D433-46B4-8C2D-0228C2CEED3F}" type="datetime2">
              <a:rPr lang="da-DK" smtClean="0"/>
              <a:t>22. maj 2025</a:t>
            </a:fld>
            <a:endParaRPr lang="da-DK" dirty="0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1" y="0"/>
            <a:ext cx="1835921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76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Miljø- og Ligestillingsministeriet -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D55D55-3645-4E39-A38B-C36FFBCFF07D}" type="datetime2">
              <a:rPr lang="da-DK" smtClean="0"/>
              <a:t>22. maj 2025</a:t>
            </a:fld>
            <a:endParaRPr lang="da-DK" dirty="0"/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2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4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1" y="0"/>
            <a:ext cx="1835921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2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Miljø- og Ligestillingsministeriet -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DFCD8D2-1A6E-4498-9DBA-0FFA8DA637A2}" type="datetime2">
              <a:rPr lang="da-DK" smtClean="0"/>
              <a:t>22. maj 2025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25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1" y="0"/>
            <a:ext cx="1835921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23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4054944" y="0"/>
            <a:ext cx="81338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 baseline="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4230" y="1195389"/>
            <a:ext cx="683372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Miljø- og Ligestillingsministeriet -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A4FEB22-2F75-41E1-AB5A-CED7A03641F8}" type="datetime2">
              <a:rPr lang="da-DK" smtClean="0"/>
              <a:t>22. maj 2025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8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1" y="5824566"/>
            <a:ext cx="1835921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51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3641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/>
            </a:lvl2pPr>
            <a:lvl3pPr marL="288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Miljø- og Ligestillingsministeriet -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AB5F617-40EC-4CD8-AD26-BD0A706C8B5D}" type="datetime2">
              <a:rPr lang="da-DK" smtClean="0"/>
              <a:t>22. maj 2025</a:t>
            </a:fld>
            <a:endParaRPr lang="da-DK" dirty="0"/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6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Bille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8" y="6380524"/>
            <a:ext cx="224790" cy="199948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9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41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 marL="216000" indent="-216000">
              <a:lnSpc>
                <a:spcPct val="92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432000">
              <a:defRPr>
                <a:solidFill>
                  <a:schemeClr val="bg1"/>
                </a:solidFill>
              </a:defRPr>
            </a:lvl4pPr>
            <a:lvl5pPr marL="648000">
              <a:defRPr>
                <a:solidFill>
                  <a:schemeClr val="bg1"/>
                </a:solidFill>
              </a:defRPr>
            </a:lvl5pPr>
            <a:lvl6pPr marL="648000">
              <a:defRPr>
                <a:solidFill>
                  <a:schemeClr val="bg1"/>
                </a:solidFill>
              </a:defRPr>
            </a:lvl6pPr>
            <a:lvl7pPr marL="648000">
              <a:defRPr>
                <a:solidFill>
                  <a:schemeClr val="bg1"/>
                </a:solidFill>
              </a:defRPr>
            </a:lvl7pPr>
            <a:lvl8pPr marL="648000">
              <a:defRPr>
                <a:solidFill>
                  <a:schemeClr val="bg1"/>
                </a:solidFill>
              </a:defRPr>
            </a:lvl8pPr>
            <a:lvl9pPr marL="648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92000"/>
              </a:lnSpc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Miljø- og Ligestillingsministeriet -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A2011E6-E83D-4E1A-A216-83C409BDA602}" type="datetime2">
              <a:rPr lang="da-DK" smtClean="0"/>
              <a:t>22. maj 2025</a:t>
            </a:fld>
            <a:endParaRPr lang="da-DK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9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hvid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9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93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49289" y="311151"/>
            <a:ext cx="4293296" cy="577056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accent1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5806678" y="311151"/>
            <a:ext cx="5731271" cy="5770563"/>
          </a:xfrm>
          <a:noFill/>
        </p:spPr>
        <p:txBody>
          <a:bodyPr lIns="0" t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Miljø- og Ligestillingsministeriet -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0ED1FCF-9622-41DE-A9BE-469DF0A4FA90}" type="datetime2">
              <a:rPr lang="da-DK" smtClean="0"/>
              <a:t>22. maj 2025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1" y="0"/>
            <a:ext cx="1835921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9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571F569E-6101-4CB5-90DF-1A4688F27268}" type="datetime2">
              <a:rPr lang="da-DK" smtClean="0"/>
              <a:t>22. maj 2025</a:t>
            </a:fld>
            <a:endParaRPr lang="da-DK" dirty="0"/>
          </a:p>
        </p:txBody>
      </p:sp>
      <p:grpSp>
        <p:nvGrpSpPr>
          <p:cNvPr id="10" name="Gruppe 9"/>
          <p:cNvGrpSpPr/>
          <p:nvPr userDrawn="1"/>
        </p:nvGrpSpPr>
        <p:grpSpPr>
          <a:xfrm>
            <a:off x="-1710039" y="4763279"/>
            <a:ext cx="1704602" cy="2095705"/>
            <a:chOff x="-1710039" y="4763279"/>
            <a:chExt cx="1704602" cy="2095705"/>
          </a:xfrm>
        </p:grpSpPr>
        <p:sp>
          <p:nvSpPr>
            <p:cNvPr id="21" name="Tekstboks 25"/>
            <p:cNvSpPr txBox="1"/>
            <p:nvPr userDrawn="1"/>
          </p:nvSpPr>
          <p:spPr>
            <a:xfrm>
              <a:off x="-1710039" y="4763279"/>
              <a:ext cx="1704602" cy="969496"/>
            </a:xfrm>
            <a:prstGeom prst="rect">
              <a:avLst/>
            </a:prstGeom>
            <a:noFill/>
          </p:spPr>
          <p:txBody>
            <a:bodyPr wrap="square" lIns="0" tIns="0" rIns="144000" bIns="0" rtlCol="0" anchor="b" anchorCtr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a-DK" sz="900" b="1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Tips:</a:t>
              </a:r>
            </a:p>
            <a:p>
              <a:pPr algn="r"/>
              <a:r>
                <a:rPr lang="da-DK" sz="900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For at fremhæve et naturligt hierarki i overskriften eller differentiere evt.</a:t>
              </a:r>
              <a:r>
                <a:rPr lang="da-DK" sz="900" kern="1200" baseline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skrift i tekstniveau (overskrift og underoverskrift) bruges de indrammede</a:t>
              </a:r>
              <a:r>
                <a:rPr lang="da-DK" sz="900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temafarver</a:t>
              </a:r>
            </a:p>
          </p:txBody>
        </p:sp>
        <p:pic>
          <p:nvPicPr>
            <p:cNvPr id="7" name="Billede 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710039" y="5814954"/>
              <a:ext cx="1562235" cy="1044030"/>
            </a:xfrm>
            <a:prstGeom prst="rect">
              <a:avLst/>
            </a:prstGeom>
          </p:spPr>
        </p:pic>
        <p:sp>
          <p:nvSpPr>
            <p:cNvPr id="26" name="Rectangle 6"/>
            <p:cNvSpPr/>
            <p:nvPr userDrawn="1"/>
          </p:nvSpPr>
          <p:spPr>
            <a:xfrm>
              <a:off x="-1399201" y="6000276"/>
              <a:ext cx="1233601" cy="78991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 sz="1800" dirty="0"/>
            </a:p>
          </p:txBody>
        </p:sp>
      </p:grpSp>
      <p:pic>
        <p:nvPicPr>
          <p:cNvPr id="6" name="Billede 5">
            <a:extLst>
              <a:ext uri="{FF2B5EF4-FFF2-40B4-BE49-F238E27FC236}">
                <a16:creationId xmlns:a16="http://schemas.microsoft.com/office/drawing/2014/main" id="{473F5B0A-B8ED-AE53-3602-72CD218674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27912" y="327066"/>
            <a:ext cx="2640465" cy="682544"/>
          </a:xfrm>
          <a:prstGeom prst="rect">
            <a:avLst/>
          </a:prstGeom>
        </p:spPr>
      </p:pic>
      <p:sp>
        <p:nvSpPr>
          <p:cNvPr id="3" name="Pladsholder til sidefod 22" hidden="1">
            <a:extLst>
              <a:ext uri="{FF2B5EF4-FFF2-40B4-BE49-F238E27FC236}">
                <a16:creationId xmlns:a16="http://schemas.microsoft.com/office/drawing/2014/main" id="{48F5FDCA-57FF-799D-ED4B-304690FF8B2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/ Miljø- og Ligestillingsministeriet - Miljøstyrelsen / Titel på præsentation</a:t>
            </a:r>
            <a:endParaRPr lang="da-DK" dirty="0"/>
          </a:p>
        </p:txBody>
      </p:sp>
      <p:sp>
        <p:nvSpPr>
          <p:cNvPr id="4" name="Pladsholder til slidenummer 23" hidden="1">
            <a:extLst>
              <a:ext uri="{FF2B5EF4-FFF2-40B4-BE49-F238E27FC236}">
                <a16:creationId xmlns:a16="http://schemas.microsoft.com/office/drawing/2014/main" id="{E5CED376-5A62-6626-16D6-1E6D25F828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2809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Miljø- og Ligestillingsministeriet - Miljøstyrelsen / Titel på præsentation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6" name="Pladsholder til dato 11" hidden="1">
            <a:extLst>
              <a:ext uri="{FF2B5EF4-FFF2-40B4-BE49-F238E27FC236}">
                <a16:creationId xmlns:a16="http://schemas.microsoft.com/office/drawing/2014/main" id="{C2BB0E81-D1C0-5F32-FA51-54C95969E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800" kern="1200" smtClean="0">
                <a:noFill/>
                <a:latin typeface="+mn-lt"/>
                <a:ea typeface="+mn-ea"/>
                <a:cs typeface="+mn-cs"/>
              </a:defRPr>
            </a:lvl1pPr>
          </a:lstStyle>
          <a:p>
            <a:fld id="{9ABF894D-6CBF-418D-A243-02EB1F3A6A00}" type="datetime2">
              <a:rPr lang="da-DK" smtClean="0"/>
              <a:pPr/>
              <a:t>22. maj 2025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0384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Miljø- og Ligestillingsministeriet - Miljøstyrelsen / Titel på præsentation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5" name="Pladsholder til dato 11" hidden="1">
            <a:extLst>
              <a:ext uri="{FF2B5EF4-FFF2-40B4-BE49-F238E27FC236}">
                <a16:creationId xmlns:a16="http://schemas.microsoft.com/office/drawing/2014/main" id="{EB50359D-A6EF-C1C1-AEC2-A41FF73A1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800" kern="1200" smtClean="0">
                <a:noFill/>
                <a:latin typeface="+mn-lt"/>
                <a:ea typeface="+mn-ea"/>
                <a:cs typeface="+mn-cs"/>
              </a:defRPr>
            </a:lvl1pPr>
          </a:lstStyle>
          <a:p>
            <a:fld id="{9ABF894D-6CBF-418D-A243-02EB1F3A6A00}" type="datetime2">
              <a:rPr lang="da-DK" smtClean="0"/>
              <a:pPr/>
              <a:t>22. maj 2025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30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1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CCEE8F41-27CF-45FD-AF70-5E68E0B14E69}" type="datetime2">
              <a:rPr lang="da-DK" smtClean="0"/>
              <a:t>22. maj 2025</a:t>
            </a:fld>
            <a:endParaRPr lang="da-DK" dirty="0"/>
          </a:p>
        </p:txBody>
      </p:sp>
      <p:sp>
        <p:nvSpPr>
          <p:cNvPr id="3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9127912" y="327066"/>
            <a:ext cx="2640465" cy="682544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42995" cy="1037417"/>
          </a:xfrm>
          <a:prstGeom prst="rect">
            <a:avLst/>
          </a:prstGeom>
        </p:spPr>
      </p:pic>
      <p:grpSp>
        <p:nvGrpSpPr>
          <p:cNvPr id="34" name="Gruppe 33"/>
          <p:cNvGrpSpPr/>
          <p:nvPr userDrawn="1"/>
        </p:nvGrpSpPr>
        <p:grpSpPr>
          <a:xfrm>
            <a:off x="-1710039" y="4763279"/>
            <a:ext cx="1704602" cy="2095705"/>
            <a:chOff x="-1710039" y="4763279"/>
            <a:chExt cx="1704602" cy="2095705"/>
          </a:xfrm>
        </p:grpSpPr>
        <p:sp>
          <p:nvSpPr>
            <p:cNvPr id="38" name="Tekstboks 25"/>
            <p:cNvSpPr txBox="1"/>
            <p:nvPr userDrawn="1"/>
          </p:nvSpPr>
          <p:spPr>
            <a:xfrm>
              <a:off x="-1710039" y="4763279"/>
              <a:ext cx="1704602" cy="969496"/>
            </a:xfrm>
            <a:prstGeom prst="rect">
              <a:avLst/>
            </a:prstGeom>
            <a:noFill/>
          </p:spPr>
          <p:txBody>
            <a:bodyPr wrap="square" lIns="0" tIns="0" rIns="144000" bIns="0" rtlCol="0" anchor="b" anchorCtr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a-DK" sz="900" b="1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Tips:</a:t>
              </a:r>
            </a:p>
            <a:p>
              <a:pPr algn="r"/>
              <a:r>
                <a:rPr lang="da-DK" sz="900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For at fremhæve et naturligt hierarki i overskriften eller differentiere evt.</a:t>
              </a:r>
              <a:r>
                <a:rPr lang="da-DK" sz="900" kern="1200" baseline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skrift i tekstniveau (overskrift og underoverskrift) bruges de indrammede</a:t>
              </a:r>
              <a:r>
                <a:rPr lang="da-DK" sz="900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temafarver</a:t>
              </a:r>
            </a:p>
          </p:txBody>
        </p:sp>
        <p:pic>
          <p:nvPicPr>
            <p:cNvPr id="39" name="Billede 38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710039" y="5814954"/>
              <a:ext cx="1562235" cy="1044030"/>
            </a:xfrm>
            <a:prstGeom prst="rect">
              <a:avLst/>
            </a:prstGeom>
          </p:spPr>
        </p:pic>
        <p:sp>
          <p:nvSpPr>
            <p:cNvPr id="40" name="Rectangle 6"/>
            <p:cNvSpPr/>
            <p:nvPr userDrawn="1"/>
          </p:nvSpPr>
          <p:spPr>
            <a:xfrm>
              <a:off x="-1399200" y="6000276"/>
              <a:ext cx="472690" cy="78991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 sz="1800" dirty="0"/>
            </a:p>
          </p:txBody>
        </p:sp>
      </p:grpSp>
      <p:grpSp>
        <p:nvGrpSpPr>
          <p:cNvPr id="41" name="Gruppe 40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Billede 7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6" name="Tekstfelt 25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27" name="Billede 28">
            <a:extLst>
              <a:ext uri="{FF2B5EF4-FFF2-40B4-BE49-F238E27FC236}">
                <a16:creationId xmlns:a16="http://schemas.microsoft.com/office/drawing/2014/main" id="{A56E32FF-19DE-4494-AD74-F1E1633097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5240" b="82623"/>
          <a:stretch/>
        </p:blipFill>
        <p:spPr>
          <a:xfrm>
            <a:off x="-1146248" y="5057"/>
            <a:ext cx="1009243" cy="18358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7E1E23F-6536-4913-ABFA-B378C5EA8B4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707" y="52564"/>
            <a:ext cx="390506" cy="85243"/>
          </a:xfrm>
          <a:prstGeom prst="rect">
            <a:avLst/>
          </a:prstGeom>
        </p:spPr>
      </p:pic>
      <p:sp>
        <p:nvSpPr>
          <p:cNvPr id="2" name="Pladsholder til sidefod 22" hidden="1">
            <a:extLst>
              <a:ext uri="{FF2B5EF4-FFF2-40B4-BE49-F238E27FC236}">
                <a16:creationId xmlns:a16="http://schemas.microsoft.com/office/drawing/2014/main" id="{FEAF0D72-4C0B-4745-3BFD-5702B3A2438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/ Miljø- og Ligestillingsministeriet - Miljøstyrelsen / Titel på præsentation</a:t>
            </a:r>
            <a:endParaRPr lang="da-DK" dirty="0"/>
          </a:p>
        </p:txBody>
      </p:sp>
      <p:sp>
        <p:nvSpPr>
          <p:cNvPr id="5" name="Pladsholder til slidenummer 23" hidden="1">
            <a:extLst>
              <a:ext uri="{FF2B5EF4-FFF2-40B4-BE49-F238E27FC236}">
                <a16:creationId xmlns:a16="http://schemas.microsoft.com/office/drawing/2014/main" id="{ACE47DD1-D259-E3CD-05A6-E68B9919D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458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120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7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4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1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07134705-AD6C-4DE9-B4FD-CAC64E7C1555}" type="datetime2">
              <a:rPr lang="da-DK" smtClean="0"/>
              <a:t>22. maj 2025</a:t>
            </a:fld>
            <a:endParaRPr lang="da-DK" dirty="0"/>
          </a:p>
        </p:txBody>
      </p:sp>
      <p:grpSp>
        <p:nvGrpSpPr>
          <p:cNvPr id="42" name="Gruppe 41"/>
          <p:cNvGrpSpPr/>
          <p:nvPr userDrawn="1"/>
        </p:nvGrpSpPr>
        <p:grpSpPr>
          <a:xfrm>
            <a:off x="-1710039" y="4763279"/>
            <a:ext cx="1704602" cy="2095705"/>
            <a:chOff x="-1710039" y="4763279"/>
            <a:chExt cx="1704602" cy="2095705"/>
          </a:xfrm>
        </p:grpSpPr>
        <p:sp>
          <p:nvSpPr>
            <p:cNvPr id="43" name="Tekstboks 25"/>
            <p:cNvSpPr txBox="1"/>
            <p:nvPr userDrawn="1"/>
          </p:nvSpPr>
          <p:spPr>
            <a:xfrm>
              <a:off x="-1710039" y="4763279"/>
              <a:ext cx="1704602" cy="969496"/>
            </a:xfrm>
            <a:prstGeom prst="rect">
              <a:avLst/>
            </a:prstGeom>
            <a:noFill/>
          </p:spPr>
          <p:txBody>
            <a:bodyPr wrap="square" lIns="0" tIns="0" rIns="144000" bIns="0" rtlCol="0" anchor="b" anchorCtr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a-DK" sz="900" b="1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Tips:</a:t>
              </a:r>
            </a:p>
            <a:p>
              <a:pPr algn="r"/>
              <a:r>
                <a:rPr lang="da-DK" sz="900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For at fremhæve et naturligt hierarki i overskriften eller differentiere evt.</a:t>
              </a:r>
              <a:r>
                <a:rPr lang="da-DK" sz="900" kern="1200" baseline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skrift i tekstniveau (overskrift og underoverskrift) bruges de indrammede</a:t>
              </a:r>
              <a:r>
                <a:rPr lang="da-DK" sz="900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temafarver</a:t>
              </a:r>
            </a:p>
          </p:txBody>
        </p:sp>
        <p:pic>
          <p:nvPicPr>
            <p:cNvPr id="44" name="Billede 4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710039" y="5814954"/>
              <a:ext cx="1562235" cy="1044030"/>
            </a:xfrm>
            <a:prstGeom prst="rect">
              <a:avLst/>
            </a:prstGeom>
          </p:spPr>
        </p:pic>
        <p:sp>
          <p:nvSpPr>
            <p:cNvPr id="45" name="Rectangle 6"/>
            <p:cNvSpPr/>
            <p:nvPr userDrawn="1"/>
          </p:nvSpPr>
          <p:spPr>
            <a:xfrm>
              <a:off x="-1399200" y="6000276"/>
              <a:ext cx="472690" cy="78991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 sz="1800" dirty="0"/>
            </a:p>
          </p:txBody>
        </p:sp>
      </p:grpSp>
      <p:grpSp>
        <p:nvGrpSpPr>
          <p:cNvPr id="46" name="Gruppe 45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Billede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8" name="Tekstfelt 27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sp>
        <p:nvSpPr>
          <p:cNvPr id="26" name="Pladsholder logo">
            <a:extLst>
              <a:ext uri="{FF2B5EF4-FFF2-40B4-BE49-F238E27FC236}">
                <a16:creationId xmlns:a16="http://schemas.microsoft.com/office/drawing/2014/main" id="{7CDFA1C3-3995-4B52-BEAC-B4489CE88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27912" y="327066"/>
            <a:ext cx="2640465" cy="682544"/>
          </a:xfrm>
          <a:blipFill dpi="0" rotWithShape="1">
            <a:blip r:embed="rId5"/>
            <a:srcRect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377711-3478-4852-A6F2-6A43657C714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979999" y="1475"/>
            <a:ext cx="1850650" cy="1040991"/>
          </a:xfrm>
          <a:prstGeom prst="rect">
            <a:avLst/>
          </a:prstGeom>
        </p:spPr>
      </p:pic>
      <p:sp>
        <p:nvSpPr>
          <p:cNvPr id="2" name="Pladsholder til sidefod 22" hidden="1">
            <a:extLst>
              <a:ext uri="{FF2B5EF4-FFF2-40B4-BE49-F238E27FC236}">
                <a16:creationId xmlns:a16="http://schemas.microsoft.com/office/drawing/2014/main" id="{FFF123D0-EBD8-5E44-CA1D-E48D49FD9D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/ Miljø- og Ligestillingsministeriet - Miljøstyrelsen / Titel på præsentation</a:t>
            </a:r>
            <a:endParaRPr lang="da-DK" dirty="0"/>
          </a:p>
        </p:txBody>
      </p:sp>
      <p:sp>
        <p:nvSpPr>
          <p:cNvPr id="4" name="Pladsholder til slidenummer 23" hidden="1">
            <a:extLst>
              <a:ext uri="{FF2B5EF4-FFF2-40B4-BE49-F238E27FC236}">
                <a16:creationId xmlns:a16="http://schemas.microsoft.com/office/drawing/2014/main" id="{2DD05EF3-C4E9-0B0D-E0DD-9D380238DB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1790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 eller indsæt farvet baggrund.</a:t>
            </a:r>
          </a:p>
        </p:txBody>
      </p:sp>
      <p:sp>
        <p:nvSpPr>
          <p:cNvPr id="11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3B2AAAD-DB30-4D6D-AEC6-330B60C7D6D6}" type="datetime2">
              <a:rPr lang="da-DK" smtClean="0"/>
              <a:t>22. maj 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Miljø- og Ligestillingsministeriet - Miljøstyrelsen / Titel på præsentation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12197923" y="1941320"/>
            <a:ext cx="2708628" cy="3046988"/>
            <a:chOff x="9150825" y="2171823"/>
            <a:chExt cx="2032000" cy="3046988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1"/>
            <a:ext cx="1840743" cy="1036149"/>
          </a:xfrm>
          <a:prstGeom prst="rect">
            <a:avLst/>
          </a:prstGeom>
        </p:spPr>
      </p:pic>
      <p:sp>
        <p:nvSpPr>
          <p:cNvPr id="21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403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" name="Pladsholder til dato 1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9E17EE-D8B3-4FF6-B528-53658B75C660}" type="datetime2">
              <a:rPr lang="da-DK" smtClean="0"/>
              <a:t>22. maj 2025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/ Miljø- og Ligestillingsministeriet -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651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7858E007-4847-4F53-810F-208D2BBBB242}" type="datetime2">
              <a:rPr lang="da-DK" smtClean="0"/>
              <a:t>22. maj 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Miljø- og Ligestillingsministeriet - Miljøstyrelsen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pe 17"/>
          <p:cNvGrpSpPr/>
          <p:nvPr userDrawn="1"/>
        </p:nvGrpSpPr>
        <p:grpSpPr>
          <a:xfrm>
            <a:off x="-2476901" y="3682285"/>
            <a:ext cx="2476901" cy="3200761"/>
            <a:chOff x="-2476901" y="3682285"/>
            <a:chExt cx="2476901" cy="3200761"/>
          </a:xfrm>
        </p:grpSpPr>
        <p:sp>
          <p:nvSpPr>
            <p:cNvPr id="21" name="Text Box 48"/>
            <p:cNvSpPr txBox="1">
              <a:spLocks noChangeArrowheads="1"/>
            </p:cNvSpPr>
            <p:nvPr userDrawn="1"/>
          </p:nvSpPr>
          <p:spPr bwMode="auto">
            <a:xfrm>
              <a:off x="-2476901" y="3682285"/>
              <a:ext cx="2476901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b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indsætte 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topmenuen 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Sæt hak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Slidenummer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 ønsket indhold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Anvend på alle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Tips: </a:t>
              </a:r>
              <a:r>
                <a:rPr lang="da-DK" sz="900" b="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Gør det som det sidste før du gemmer filen, så det slår igennem på alle sider </a:t>
              </a:r>
            </a:p>
          </p:txBody>
        </p:sp>
        <p:grpSp>
          <p:nvGrpSpPr>
            <p:cNvPr id="22" name="Gruppe 21"/>
            <p:cNvGrpSpPr/>
            <p:nvPr userDrawn="1"/>
          </p:nvGrpSpPr>
          <p:grpSpPr>
            <a:xfrm>
              <a:off x="-2461135" y="5229519"/>
              <a:ext cx="2312988" cy="1653527"/>
              <a:chOff x="-2461135" y="5229519"/>
              <a:chExt cx="2312988" cy="1653527"/>
            </a:xfrm>
          </p:grpSpPr>
          <p:pic>
            <p:nvPicPr>
              <p:cNvPr id="23" name="Billede 22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2461135" y="5229519"/>
                <a:ext cx="2312988" cy="1653527"/>
              </a:xfrm>
              <a:prstGeom prst="rect">
                <a:avLst/>
              </a:prstGeom>
            </p:spPr>
          </p:pic>
          <p:sp>
            <p:nvSpPr>
              <p:cNvPr id="24" name="Rektangel 23"/>
              <p:cNvSpPr/>
              <p:nvPr userDrawn="1"/>
            </p:nvSpPr>
            <p:spPr>
              <a:xfrm>
                <a:off x="-2340768" y="6165304"/>
                <a:ext cx="1656184" cy="2880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GB" dirty="0" err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517" y="1196754"/>
            <a:ext cx="10886431" cy="4886325"/>
          </a:xfrm>
        </p:spPr>
        <p:txBody>
          <a:bodyPr numCol="2" spcCol="18000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CD813E84-2956-4205-98A9-2FB16220AEBD}" type="datetime2">
              <a:rPr lang="da-DK" smtClean="0"/>
              <a:t>22. maj 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Miljø- og Ligestillingsministeriet - Miljøstyrelsen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3" name="Billed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460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4" name="Pladsholder til indhold 2"/>
          <p:cNvSpPr>
            <a:spLocks noGrp="1"/>
          </p:cNvSpPr>
          <p:nvPr>
            <p:ph sz="quarter" idx="13"/>
          </p:nvPr>
        </p:nvSpPr>
        <p:spPr>
          <a:xfrm>
            <a:off x="651517" y="1196424"/>
            <a:ext cx="5346521" cy="4886325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6" name="Pladsholder til indhold 3"/>
          <p:cNvSpPr>
            <a:spLocks noGrp="1"/>
          </p:cNvSpPr>
          <p:nvPr>
            <p:ph sz="quarter" idx="14"/>
          </p:nvPr>
        </p:nvSpPr>
        <p:spPr>
          <a:xfrm>
            <a:off x="6190398" y="1196424"/>
            <a:ext cx="5347551" cy="4886325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ED868767-3915-43B8-A6EA-A4C60E0A484C}" type="datetime2">
              <a:rPr lang="da-DK" smtClean="0"/>
              <a:t>22. maj 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Miljø- og Ligestillingsministeriet - Miljøstyrelsen / Titel på præsentation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2" name="Billed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3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806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51517" y="311972"/>
            <a:ext cx="10886431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51516" y="1196753"/>
            <a:ext cx="10886433" cy="4885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148399" y="6398800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rgbClr val="003127"/>
                </a:solidFill>
              </a:defRPr>
            </a:lvl1pPr>
          </a:lstStyle>
          <a:p>
            <a:r>
              <a:rPr lang="da-DK"/>
              <a:t>/ Miljø- og Ligestillingsministeriet - Miljøstyrelsen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17200" y="6398800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rgbClr val="003127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dato 11"/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800" kern="1200" smtClean="0">
                <a:noFill/>
                <a:latin typeface="+mn-lt"/>
                <a:ea typeface="+mn-ea"/>
                <a:cs typeface="+mn-cs"/>
              </a:defRPr>
            </a:lvl1pPr>
          </a:lstStyle>
          <a:p>
            <a:fld id="{9ABF894D-6CBF-418D-A243-02EB1F3A6A00}" type="datetime2">
              <a:rPr lang="da-DK" smtClean="0"/>
              <a:pPr/>
              <a:t>22. maj 2025</a:t>
            </a:fld>
            <a:endParaRPr lang="da-DK" dirty="0"/>
          </a:p>
        </p:txBody>
      </p:sp>
      <p:pic>
        <p:nvPicPr>
          <p:cNvPr id="13" name="Billede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8" y="6380524"/>
            <a:ext cx="224790" cy="19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9" r:id="rId3"/>
    <p:sldLayoutId id="2147483660" r:id="rId4"/>
    <p:sldLayoutId id="2147483661" r:id="rId5"/>
    <p:sldLayoutId id="2147483662" r:id="rId6"/>
    <p:sldLayoutId id="2147483650" r:id="rId7"/>
    <p:sldLayoutId id="2147483673" r:id="rId8"/>
    <p:sldLayoutId id="214748365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54" r:id="rId20"/>
    <p:sldLayoutId id="2147483655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rgbClr val="00312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​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7pPr>
      <a:lvl8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 baseline="0">
          <a:solidFill>
            <a:schemeClr val="accent1"/>
          </a:solidFill>
          <a:latin typeface="+mn-lt"/>
          <a:ea typeface="+mn-ea"/>
          <a:cs typeface="+mn-cs"/>
        </a:defRPr>
      </a:lvl8pPr>
      <a:lvl9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753" userDrawn="1">
          <p15:clr>
            <a:srgbClr val="F26B43"/>
          </p15:clr>
        </p15:guide>
        <p15:guide id="4" orient="horz" pos="3831" userDrawn="1">
          <p15:clr>
            <a:srgbClr val="F26B43"/>
          </p15:clr>
        </p15:guide>
        <p15:guide id="5" orient="horz" pos="195" userDrawn="1">
          <p15:clr>
            <a:srgbClr val="F26B43"/>
          </p15:clr>
        </p15:guide>
        <p15:guide id="6" orient="horz" pos="491" userDrawn="1">
          <p15:clr>
            <a:srgbClr val="F26B43"/>
          </p15:clr>
        </p15:guide>
        <p15:guide id="7" pos="409" userDrawn="1">
          <p15:clr>
            <a:srgbClr val="F26B43"/>
          </p15:clr>
        </p15:guide>
        <p15:guide id="8" pos="72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E858FD-293C-4240-BB36-E0445BB6BA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 smtClean="0"/>
              <a:t>El-opvarmede krematorieovne og standardvilkår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AFD5B-7896-4849-9663-852839B5F8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Danske krematoriers landsforenings årsmøde - Hotel Park Middelfart</a:t>
            </a:r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F62C20-95F8-41AC-8E34-31CBB3C97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Casper Krogh Pedersen</a:t>
            </a:r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EC025-4985-400A-A8C9-6C1301BBDC5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r>
              <a:rPr lang="da-DK" dirty="0" smtClean="0"/>
              <a:t>22. maj 2025</a:t>
            </a:r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CDFEA-7ECF-4C33-B30B-6F8F574E49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/ Miljø- og Ligestillingsministeriet - Miljøstyrelsen / Titel på præsentation</a:t>
            </a: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B04A6-4249-4776-8C95-D87088DCC6E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1649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Oversigt</a:t>
            </a:r>
            <a:endParaRPr lang="da-DK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8900" lvl="1" indent="-342900"/>
            <a:r>
              <a:rPr lang="da-DK" dirty="0" smtClean="0"/>
              <a:t>Baggrund og regler for krematorier i dag </a:t>
            </a:r>
          </a:p>
          <a:p>
            <a:pPr marL="558900" lvl="1" indent="-342900"/>
            <a:endParaRPr lang="da-DK" dirty="0"/>
          </a:p>
          <a:p>
            <a:pPr marL="558900" lvl="1" indent="-342900"/>
            <a:r>
              <a:rPr lang="da-DK" dirty="0" smtClean="0"/>
              <a:t>Indsamling og vurdering af data</a:t>
            </a:r>
          </a:p>
          <a:p>
            <a:pPr marL="558900" lvl="1" indent="-342900"/>
            <a:endParaRPr lang="da-DK" dirty="0"/>
          </a:p>
          <a:p>
            <a:pPr marL="558900" lvl="1" indent="-342900"/>
            <a:r>
              <a:rPr lang="da-DK" dirty="0" smtClean="0"/>
              <a:t>Videre færd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Miljø- og Ligestillingsministeriet -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B65684-3DA2-4C13-B8CA-C86C56FD1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F3DA-9C18-422A-A0E1-C300F34E1F2B}" type="datetime2">
              <a:rPr lang="da-DK" smtClean="0"/>
              <a:t>22. maj 2025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704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58900" lvl="1" indent="-342900"/>
            <a:r>
              <a:rPr lang="da-DK" sz="2300" b="1" dirty="0" smtClean="0">
                <a:latin typeface="+mj-lt"/>
              </a:rPr>
              <a:t>Regler for krematorier i dag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8900" lvl="1" indent="-342900"/>
            <a:r>
              <a:rPr lang="da-DK" dirty="0" smtClean="0"/>
              <a:t>Krematorier </a:t>
            </a:r>
            <a:r>
              <a:rPr lang="da-DK" dirty="0"/>
              <a:t>er </a:t>
            </a:r>
            <a:r>
              <a:rPr lang="da-DK" dirty="0" smtClean="0"/>
              <a:t>omfattet </a:t>
            </a:r>
            <a:r>
              <a:rPr lang="da-DK" dirty="0"/>
              <a:t>af listepunkt J 202 og </a:t>
            </a:r>
            <a:r>
              <a:rPr lang="da-DK" dirty="0" smtClean="0"/>
              <a:t>er hermed en godkendelsespligtige virksomhed  </a:t>
            </a:r>
          </a:p>
          <a:p>
            <a:pPr marL="558900" lvl="1" indent="-342900"/>
            <a:endParaRPr lang="da-DK" dirty="0"/>
          </a:p>
          <a:p>
            <a:pPr marL="558900" lvl="1" indent="-342900"/>
            <a:r>
              <a:rPr lang="da-DK" dirty="0"/>
              <a:t>S</a:t>
            </a:r>
            <a:r>
              <a:rPr lang="da-DK" dirty="0" smtClean="0"/>
              <a:t>tandardvilkårsbekendtgørelsen fastsætter standardvilkår </a:t>
            </a:r>
            <a:r>
              <a:rPr lang="da-DK" dirty="0"/>
              <a:t>for listepunkt J</a:t>
            </a:r>
            <a:r>
              <a:rPr lang="da-DK" dirty="0" smtClean="0"/>
              <a:t> 202</a:t>
            </a:r>
            <a:r>
              <a:rPr lang="da-DK" dirty="0"/>
              <a:t>. </a:t>
            </a:r>
          </a:p>
          <a:p>
            <a:pPr lvl="1" indent="0">
              <a:buNone/>
            </a:pPr>
            <a:endParaRPr lang="da-DK" dirty="0"/>
          </a:p>
          <a:p>
            <a:pPr marL="558900" lvl="1" indent="-342900"/>
            <a:r>
              <a:rPr lang="da-DK" dirty="0" smtClean="0"/>
              <a:t>Standardvilkårene fastsætter blandt andet krav om: </a:t>
            </a:r>
          </a:p>
          <a:p>
            <a:pPr marL="774900" lvl="2" indent="-342900"/>
            <a:r>
              <a:rPr lang="da-DK" dirty="0" smtClean="0"/>
              <a:t>EBK temperatur på minimum 800° C </a:t>
            </a:r>
          </a:p>
          <a:p>
            <a:pPr marL="774900" lvl="2" indent="-342900"/>
            <a:r>
              <a:rPr lang="da-DK" dirty="0" smtClean="0"/>
              <a:t>Emissionsgrænseværdier for CO (én kremering og 2 minutter), støv og Hg</a:t>
            </a:r>
          </a:p>
          <a:p>
            <a:pPr marL="774900" lvl="2" indent="-342900"/>
            <a:r>
              <a:rPr lang="da-DK" dirty="0" smtClean="0"/>
              <a:t>Krav til AMS måling af O</a:t>
            </a:r>
            <a:r>
              <a:rPr lang="da-DK" baseline="-25000" dirty="0" smtClean="0"/>
              <a:t>2</a:t>
            </a:r>
            <a:r>
              <a:rPr lang="da-DK" dirty="0" smtClean="0"/>
              <a:t> og CO</a:t>
            </a:r>
          </a:p>
          <a:p>
            <a:pPr marL="774900" lvl="2" indent="-342900"/>
            <a:r>
              <a:rPr lang="da-DK" dirty="0" smtClean="0"/>
              <a:t>Krav til årlig præstationskontrol med stofferne med emissionsgrænseværdier</a:t>
            </a:r>
          </a:p>
          <a:p>
            <a:pPr marL="558900" lvl="1" indent="-342900"/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E007-4847-4F53-810F-208D2BBBB242}" type="datetime2">
              <a:rPr lang="da-DK" smtClean="0"/>
              <a:t>22. maj 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Miljø- og Ligestillingsministeriet - Miljøstyrelsen / Titel på præsentation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734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Baggrund for forventede ændringer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8900" lvl="1" indent="-342900"/>
            <a:r>
              <a:rPr lang="da-DK" dirty="0"/>
              <a:t>Miljøstyrelsen er bekendt med at flere krematorier har vist interesse i el-opvarmede </a:t>
            </a:r>
            <a:r>
              <a:rPr lang="da-DK" dirty="0" smtClean="0"/>
              <a:t>krematorieovne </a:t>
            </a:r>
            <a:r>
              <a:rPr lang="da-DK" dirty="0"/>
              <a:t>i forbindelse med udskiftning </a:t>
            </a:r>
          </a:p>
          <a:p>
            <a:pPr marL="558900" lvl="1" indent="-342900"/>
            <a:endParaRPr lang="da-DK" dirty="0"/>
          </a:p>
          <a:p>
            <a:pPr marL="558900" lvl="1" indent="-342900"/>
            <a:r>
              <a:rPr lang="da-DK" dirty="0"/>
              <a:t>Temperaturkravet på </a:t>
            </a:r>
            <a:r>
              <a:rPr lang="da-DK" dirty="0" smtClean="0"/>
              <a:t>800° C </a:t>
            </a:r>
            <a:r>
              <a:rPr lang="da-DK" dirty="0"/>
              <a:t>kan efter Miljøstyrelsen oplysninger ikke opfyldes for el-opvarmede </a:t>
            </a:r>
            <a:r>
              <a:rPr lang="da-DK" dirty="0" smtClean="0"/>
              <a:t>krematorieovne </a:t>
            </a:r>
            <a:r>
              <a:rPr lang="da-DK" dirty="0"/>
              <a:t>– behov for revision af reglerne?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E007-4847-4F53-810F-208D2BBBB242}" type="datetime2">
              <a:rPr lang="da-DK" smtClean="0"/>
              <a:t>22. maj 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Miljø- og Ligestillingsministeriet - Miljøstyrelsen / Titel på præsentation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589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Indsamling og vurdering af data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a-DK" dirty="0" smtClean="0"/>
              <a:t>Miljøstyrelsen har foretaget en rundspørge i omkringliggende europæiske lande (Sverige, Tyskland, Schweiz, Holland, Belgien og Norge) om deres regler </a:t>
            </a:r>
          </a:p>
          <a:p>
            <a:pPr lvl="1"/>
            <a:endParaRPr lang="da-DK" dirty="0"/>
          </a:p>
          <a:p>
            <a:pPr lvl="1"/>
            <a:r>
              <a:rPr lang="da-DK" dirty="0" smtClean="0"/>
              <a:t>Indsamling af tekniske rapporter vedrørende emissioner fra eldrevne og gasfyrede krematorieovne ved lavere EBK temperatur (&lt; 800° C)</a:t>
            </a:r>
          </a:p>
          <a:p>
            <a:pPr lvl="1"/>
            <a:endParaRPr lang="da-DK" dirty="0"/>
          </a:p>
          <a:p>
            <a:pPr lvl="1"/>
            <a:r>
              <a:rPr lang="da-DK" dirty="0" smtClean="0"/>
              <a:t>Miljøstyrelsen har bedt referencelaboratoriet vurdere, om det er miljømæssigt forsvarligt at sænke EBK temperaturkravet til henholdsvis 700° C og 750° C</a:t>
            </a:r>
          </a:p>
          <a:p>
            <a:pPr lvl="1"/>
            <a:endParaRPr lang="da-DK" dirty="0" smtClean="0"/>
          </a:p>
          <a:p>
            <a:pPr lvl="1"/>
            <a:r>
              <a:rPr lang="da-DK" dirty="0" smtClean="0"/>
              <a:t>Miljøstyrelsens referencelaboratorium har på den baggrund udarbejdet en rapport om EBK </a:t>
            </a:r>
            <a:r>
              <a:rPr lang="da-DK" dirty="0"/>
              <a:t>temperaturkrav til el-opvarmede </a:t>
            </a:r>
            <a:r>
              <a:rPr lang="da-DK" dirty="0" smtClean="0"/>
              <a:t>krematorieovne (endnu ikke offentliggjort) </a:t>
            </a:r>
            <a:endParaRPr lang="da-DK" dirty="0"/>
          </a:p>
          <a:p>
            <a:pPr lvl="1"/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E007-4847-4F53-810F-208D2BBBB242}" type="datetime2">
              <a:rPr lang="da-DK" smtClean="0"/>
              <a:t>22. maj 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/ Miljø- og Ligestillingsministeriet - Miljøstyrelsen / Titel på præsentation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756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Videre færd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Miljøstyrelsen forventer at foretage en revision af visse standardvilkår for </a:t>
            </a:r>
            <a:r>
              <a:rPr lang="da-DK" dirty="0" err="1" smtClean="0">
                <a:solidFill>
                  <a:schemeClr val="tx1"/>
                </a:solidFill>
              </a:rPr>
              <a:t>elopvarmede</a:t>
            </a:r>
            <a:r>
              <a:rPr lang="da-DK" dirty="0" smtClean="0">
                <a:solidFill>
                  <a:schemeClr val="tx1"/>
                </a:solidFill>
              </a:rPr>
              <a:t> krematorieovne:</a:t>
            </a:r>
          </a:p>
          <a:p>
            <a:pPr lvl="1"/>
            <a:r>
              <a:rPr lang="da-DK" dirty="0" smtClean="0"/>
              <a:t>Det forventes at EBK-temperatur kravet for el-opvarmede krematorieovne sænkes til 750° C</a:t>
            </a:r>
          </a:p>
          <a:p>
            <a:pPr lvl="1"/>
            <a:endParaRPr lang="da-DK" dirty="0"/>
          </a:p>
          <a:p>
            <a:pPr lvl="1"/>
            <a:r>
              <a:rPr lang="da-DK" dirty="0" smtClean="0"/>
              <a:t>Mulig tilføjelse af emissionsgrænseværdi for dioxiner og furaner </a:t>
            </a:r>
          </a:p>
          <a:p>
            <a:pPr lvl="1"/>
            <a:endParaRPr lang="da-DK" dirty="0"/>
          </a:p>
          <a:p>
            <a:pPr lvl="1"/>
            <a:r>
              <a:rPr lang="da-DK" dirty="0" smtClean="0"/>
              <a:t>Mulig tilføjelse af krav om én præstationskontrol for dioxiner og furaner</a:t>
            </a:r>
          </a:p>
          <a:p>
            <a:pPr lvl="1"/>
            <a:endParaRPr lang="da-DK" dirty="0" smtClean="0"/>
          </a:p>
          <a:p>
            <a:pPr marL="0" lvl="1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Både gas/olie og el-opvarmede krematorier:</a:t>
            </a:r>
            <a:endParaRPr lang="da-DK" dirty="0">
              <a:solidFill>
                <a:schemeClr val="tx1"/>
              </a:solidFill>
            </a:endParaRPr>
          </a:p>
          <a:p>
            <a:pPr lvl="1"/>
            <a:r>
              <a:rPr lang="da-DK" dirty="0" smtClean="0"/>
              <a:t>Mulig ændring af 2-minutters CO kravet til et 10-minutters CO krav </a:t>
            </a:r>
            <a:endParaRPr lang="da-DK" dirty="0"/>
          </a:p>
          <a:p>
            <a:pPr lvl="1"/>
            <a:endParaRPr lang="da-DK" dirty="0" smtClean="0"/>
          </a:p>
          <a:p>
            <a:pPr marL="0" lvl="1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Foreløbig tidsplan for revisionen:</a:t>
            </a:r>
          </a:p>
          <a:p>
            <a:pPr lvl="1"/>
            <a:r>
              <a:rPr lang="da-DK" dirty="0" smtClean="0"/>
              <a:t>1. juli 2026 forventes de reviderede regler at træde i kraft*	</a:t>
            </a:r>
            <a:br>
              <a:rPr lang="da-DK" dirty="0" smtClean="0"/>
            </a:br>
            <a:r>
              <a:rPr lang="da-DK" dirty="0" smtClean="0"/>
              <a:t>			</a:t>
            </a:r>
            <a:br>
              <a:rPr lang="da-DK" dirty="0" smtClean="0"/>
            </a:br>
            <a:r>
              <a:rPr lang="da-DK" dirty="0" smtClean="0"/>
              <a:t>  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E007-4847-4F53-810F-208D2BBBB242}" type="datetime2">
              <a:rPr lang="da-DK" smtClean="0"/>
              <a:t>22. maj 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Miljø- og Ligestillingsministeriet - Miljøstyrelsen / Titel på præsentation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6</a:t>
            </a:fld>
            <a:endParaRPr lang="da-DK" dirty="0"/>
          </a:p>
        </p:txBody>
      </p:sp>
      <p:sp>
        <p:nvSpPr>
          <p:cNvPr id="7" name="Tekstfelt 6"/>
          <p:cNvSpPr txBox="1"/>
          <p:nvPr/>
        </p:nvSpPr>
        <p:spPr>
          <a:xfrm>
            <a:off x="651516" y="5442575"/>
            <a:ext cx="10771488" cy="5041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>
              <a:lnSpc>
                <a:spcPct val="91000"/>
              </a:lnSpc>
            </a:pPr>
            <a:r>
              <a:rPr lang="da-DK" b="1" dirty="0" smtClean="0">
                <a:solidFill>
                  <a:srgbClr val="00874B"/>
                </a:solidFill>
              </a:rPr>
              <a:t>*</a:t>
            </a:r>
            <a:r>
              <a:rPr lang="da-DK" b="1" dirty="0" smtClean="0">
                <a:solidFill>
                  <a:schemeClr val="accent1"/>
                </a:solidFill>
              </a:rPr>
              <a:t>Bemærk </a:t>
            </a:r>
            <a:r>
              <a:rPr lang="da-DK" b="1" dirty="0">
                <a:solidFill>
                  <a:schemeClr val="accent1"/>
                </a:solidFill>
              </a:rPr>
              <a:t>godkendelsesmyndigheden kan </a:t>
            </a:r>
            <a:r>
              <a:rPr lang="da-DK" b="1" u="sng" dirty="0">
                <a:solidFill>
                  <a:schemeClr val="accent1"/>
                </a:solidFill>
              </a:rPr>
              <a:t>ikke</a:t>
            </a:r>
            <a:r>
              <a:rPr lang="da-DK" b="1" dirty="0">
                <a:solidFill>
                  <a:schemeClr val="accent1"/>
                </a:solidFill>
              </a:rPr>
              <a:t> </a:t>
            </a:r>
            <a:r>
              <a:rPr lang="da-DK" b="1" dirty="0" smtClean="0">
                <a:solidFill>
                  <a:schemeClr val="accent1"/>
                </a:solidFill>
              </a:rPr>
              <a:t>meddele miljøgodkendelse til drift af </a:t>
            </a:r>
            <a:r>
              <a:rPr lang="da-DK" b="1" dirty="0" err="1" smtClean="0">
                <a:solidFill>
                  <a:schemeClr val="accent1"/>
                </a:solidFill>
              </a:rPr>
              <a:t>elopvarmede</a:t>
            </a:r>
            <a:r>
              <a:rPr lang="da-DK" b="1" dirty="0" smtClean="0">
                <a:solidFill>
                  <a:schemeClr val="accent1"/>
                </a:solidFill>
              </a:rPr>
              <a:t> krematorieovne ved </a:t>
            </a:r>
            <a:r>
              <a:rPr lang="da-DK" b="1" dirty="0">
                <a:solidFill>
                  <a:schemeClr val="accent1"/>
                </a:solidFill>
              </a:rPr>
              <a:t>750 C, før </a:t>
            </a:r>
            <a:r>
              <a:rPr lang="da-DK" b="1" dirty="0" smtClean="0">
                <a:solidFill>
                  <a:schemeClr val="accent1"/>
                </a:solidFill>
              </a:rPr>
              <a:t>standardvilkårsbekendtgørelsen er revideret og trådt </a:t>
            </a:r>
            <a:r>
              <a:rPr lang="da-DK" b="1" dirty="0">
                <a:solidFill>
                  <a:schemeClr val="accent1"/>
                </a:solidFill>
              </a:rPr>
              <a:t>i kraft</a:t>
            </a:r>
          </a:p>
        </p:txBody>
      </p:sp>
    </p:spTree>
    <p:extLst>
      <p:ext uri="{BB962C8B-B14F-4D97-AF65-F5344CB8AC3E}">
        <p14:creationId xmlns:p14="http://schemas.microsoft.com/office/powerpoint/2010/main" val="390038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 smtClean="0"/>
              <a:t>Tak for jeres opmærksomhed</a:t>
            </a:r>
          </a:p>
          <a:p>
            <a:r>
              <a:rPr lang="da-DK" dirty="0" smtClean="0"/>
              <a:t>Spørgsmål? 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smtClean="0"/>
              <a:t>/ Miljø- og Ligestillingsministeriet - Miljøstyrelsen / Titel på præsentation</a:t>
            </a:r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4719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ljø- og Ligestillingsministeriet - Miljøstyrelsen PowerPoint Skabelon">
  <a:themeElements>
    <a:clrScheme name="MFVM - Miljøstyrelsen">
      <a:dk1>
        <a:srgbClr val="000000"/>
      </a:dk1>
      <a:lt1>
        <a:sysClr val="window" lastClr="FFFFFF"/>
      </a:lt1>
      <a:dk2>
        <a:srgbClr val="BFE1D2"/>
      </a:dk2>
      <a:lt2>
        <a:srgbClr val="E5F3ED"/>
      </a:lt2>
      <a:accent1>
        <a:srgbClr val="00874B"/>
      </a:accent1>
      <a:accent2>
        <a:srgbClr val="003127"/>
      </a:accent2>
      <a:accent3>
        <a:srgbClr val="0085AD"/>
      </a:accent3>
      <a:accent4>
        <a:srgbClr val="33B9C4"/>
      </a:accent4>
      <a:accent5>
        <a:srgbClr val="ABBC38"/>
      </a:accent5>
      <a:accent6>
        <a:srgbClr val="EFDB6C"/>
      </a:accent6>
      <a:hlink>
        <a:srgbClr val="0000FF"/>
      </a:hlink>
      <a:folHlink>
        <a:srgbClr val="800080"/>
      </a:folHlink>
    </a:clrScheme>
    <a:fontScheme name="Miljø og Fødevar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iljøstyrelsen PowerPoint Skabelon DK.potx" id="{C3D68B5A-223D-4EE9-8639-42E98A45AEB9}" vid="{58A19B8B-4921-471A-9211-FB0A0AEF0B59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443</Words>
  <Application>Microsoft Office PowerPoint</Application>
  <PresentationFormat>Brugerdefineret</PresentationFormat>
  <Paragraphs>70</Paragraphs>
  <Slides>7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Miljø- og Ligestillingsministeriet - Miljøstyrelsen PowerPoint Skabelon</vt:lpstr>
      <vt:lpstr>PowerPoint-præsentation</vt:lpstr>
      <vt:lpstr>Oversigt</vt:lpstr>
      <vt:lpstr>Regler for krematorier i dag </vt:lpstr>
      <vt:lpstr>Baggrund for forventede ændringer</vt:lpstr>
      <vt:lpstr>Indsamling og vurdering af data</vt:lpstr>
      <vt:lpstr>Videre færd </vt:lpstr>
      <vt:lpstr>PowerPoint-præsentation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2025-05-15T09:42:40Z</dcterms:created>
  <dcterms:modified xsi:type="dcterms:W3CDTF">2025-05-23T06:52:27Z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</Properties>
</file>