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0"/>
  </p:notesMasterIdLst>
  <p:sldIdLst>
    <p:sldId id="289" r:id="rId2"/>
    <p:sldId id="312" r:id="rId3"/>
    <p:sldId id="313" r:id="rId4"/>
    <p:sldId id="314" r:id="rId5"/>
    <p:sldId id="316" r:id="rId6"/>
    <p:sldId id="317" r:id="rId7"/>
    <p:sldId id="315" r:id="rId8"/>
    <p:sldId id="291" r:id="rId9"/>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BFD3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4" autoAdjust="0"/>
    <p:restoredTop sz="96015" autoAdjust="0"/>
  </p:normalViewPr>
  <p:slideViewPr>
    <p:cSldViewPr snapToGrid="0">
      <p:cViewPr varScale="1">
        <p:scale>
          <a:sx n="110" d="100"/>
          <a:sy n="110" d="100"/>
        </p:scale>
        <p:origin x="450" y="-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B79D56F-F269-4891-80AD-6000856610C8}" type="datetimeFigureOut">
              <a:rPr lang="en-US" smtClean="0"/>
              <a:t>5/8/2023</a:t>
            </a:fld>
            <a:endParaRPr lang="en-US"/>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voetteks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E528FB7-0A68-4089-93F9-C2CA337DABE5}" type="slidenum">
              <a:rPr lang="en-US" smtClean="0"/>
              <a:t>‹nr.›</a:t>
            </a:fld>
            <a:endParaRPr lang="en-US"/>
          </a:p>
        </p:txBody>
      </p:sp>
    </p:spTree>
    <p:extLst>
      <p:ext uri="{BB962C8B-B14F-4D97-AF65-F5344CB8AC3E}">
        <p14:creationId xmlns:p14="http://schemas.microsoft.com/office/powerpoint/2010/main" val="2417997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3204340-2735-49E6-B0F5-2BEF1DC44583}" type="datetimeFigureOut">
              <a:rPr lang="nl-NL" smtClean="0"/>
              <a:t>8-5-2023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F0BE5C-A702-45A1-B3BB-682FF9756075}" type="slidenum">
              <a:rPr lang="nl-NL" smtClean="0"/>
              <a:t>‹nr.›</a:t>
            </a:fld>
            <a:endParaRPr lang="nl-NL"/>
          </a:p>
        </p:txBody>
      </p:sp>
    </p:spTree>
    <p:extLst>
      <p:ext uri="{BB962C8B-B14F-4D97-AF65-F5344CB8AC3E}">
        <p14:creationId xmlns:p14="http://schemas.microsoft.com/office/powerpoint/2010/main" val="3724368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3204340-2735-49E6-B0F5-2BEF1DC44583}" type="datetimeFigureOut">
              <a:rPr lang="nl-NL" smtClean="0"/>
              <a:t>8-5-2023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F0BE5C-A702-45A1-B3BB-682FF9756075}" type="slidenum">
              <a:rPr lang="nl-NL" smtClean="0"/>
              <a:t>‹nr.›</a:t>
            </a:fld>
            <a:endParaRPr lang="nl-NL"/>
          </a:p>
        </p:txBody>
      </p:sp>
    </p:spTree>
    <p:extLst>
      <p:ext uri="{BB962C8B-B14F-4D97-AF65-F5344CB8AC3E}">
        <p14:creationId xmlns:p14="http://schemas.microsoft.com/office/powerpoint/2010/main" val="1091175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3204340-2735-49E6-B0F5-2BEF1DC44583}" type="datetimeFigureOut">
              <a:rPr lang="nl-NL" smtClean="0"/>
              <a:t>8-5-2023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F0BE5C-A702-45A1-B3BB-682FF9756075}" type="slidenum">
              <a:rPr lang="nl-NL" smtClean="0"/>
              <a:t>‹nr.›</a:t>
            </a:fld>
            <a:endParaRPr lang="nl-NL"/>
          </a:p>
        </p:txBody>
      </p:sp>
    </p:spTree>
    <p:extLst>
      <p:ext uri="{BB962C8B-B14F-4D97-AF65-F5344CB8AC3E}">
        <p14:creationId xmlns:p14="http://schemas.microsoft.com/office/powerpoint/2010/main" val="615475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3204340-2735-49E6-B0F5-2BEF1DC44583}" type="datetimeFigureOut">
              <a:rPr lang="nl-NL" smtClean="0"/>
              <a:t>8-5-2023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F0BE5C-A702-45A1-B3BB-682FF9756075}" type="slidenum">
              <a:rPr lang="nl-NL" smtClean="0"/>
              <a:t>‹nr.›</a:t>
            </a:fld>
            <a:endParaRPr lang="nl-NL"/>
          </a:p>
        </p:txBody>
      </p:sp>
    </p:spTree>
    <p:extLst>
      <p:ext uri="{BB962C8B-B14F-4D97-AF65-F5344CB8AC3E}">
        <p14:creationId xmlns:p14="http://schemas.microsoft.com/office/powerpoint/2010/main" val="4018448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3204340-2735-49E6-B0F5-2BEF1DC44583}" type="datetimeFigureOut">
              <a:rPr lang="nl-NL" smtClean="0"/>
              <a:t>8-5-2023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F0BE5C-A702-45A1-B3BB-682FF9756075}" type="slidenum">
              <a:rPr lang="nl-NL" smtClean="0"/>
              <a:t>‹nr.›</a:t>
            </a:fld>
            <a:endParaRPr lang="nl-NL"/>
          </a:p>
        </p:txBody>
      </p:sp>
    </p:spTree>
    <p:extLst>
      <p:ext uri="{BB962C8B-B14F-4D97-AF65-F5344CB8AC3E}">
        <p14:creationId xmlns:p14="http://schemas.microsoft.com/office/powerpoint/2010/main" val="2898566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3204340-2735-49E6-B0F5-2BEF1DC44583}" type="datetimeFigureOut">
              <a:rPr lang="nl-NL" smtClean="0"/>
              <a:t>8-5-2023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8F0BE5C-A702-45A1-B3BB-682FF9756075}" type="slidenum">
              <a:rPr lang="nl-NL" smtClean="0"/>
              <a:t>‹nr.›</a:t>
            </a:fld>
            <a:endParaRPr lang="nl-NL"/>
          </a:p>
        </p:txBody>
      </p:sp>
    </p:spTree>
    <p:extLst>
      <p:ext uri="{BB962C8B-B14F-4D97-AF65-F5344CB8AC3E}">
        <p14:creationId xmlns:p14="http://schemas.microsoft.com/office/powerpoint/2010/main" val="2993821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3204340-2735-49E6-B0F5-2BEF1DC44583}" type="datetimeFigureOut">
              <a:rPr lang="nl-NL" smtClean="0"/>
              <a:t>8-5-2023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8F0BE5C-A702-45A1-B3BB-682FF9756075}" type="slidenum">
              <a:rPr lang="nl-NL" smtClean="0"/>
              <a:t>‹nr.›</a:t>
            </a:fld>
            <a:endParaRPr lang="nl-NL"/>
          </a:p>
        </p:txBody>
      </p:sp>
    </p:spTree>
    <p:extLst>
      <p:ext uri="{BB962C8B-B14F-4D97-AF65-F5344CB8AC3E}">
        <p14:creationId xmlns:p14="http://schemas.microsoft.com/office/powerpoint/2010/main" val="2882049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3204340-2735-49E6-B0F5-2BEF1DC44583}" type="datetimeFigureOut">
              <a:rPr lang="nl-NL" smtClean="0"/>
              <a:t>8-5-2023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8F0BE5C-A702-45A1-B3BB-682FF9756075}" type="slidenum">
              <a:rPr lang="nl-NL" smtClean="0"/>
              <a:t>‹nr.›</a:t>
            </a:fld>
            <a:endParaRPr lang="nl-NL"/>
          </a:p>
        </p:txBody>
      </p:sp>
    </p:spTree>
    <p:extLst>
      <p:ext uri="{BB962C8B-B14F-4D97-AF65-F5344CB8AC3E}">
        <p14:creationId xmlns:p14="http://schemas.microsoft.com/office/powerpoint/2010/main" val="3496224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3204340-2735-49E6-B0F5-2BEF1DC44583}" type="datetimeFigureOut">
              <a:rPr lang="nl-NL" smtClean="0"/>
              <a:t>8-5-2023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8F0BE5C-A702-45A1-B3BB-682FF9756075}" type="slidenum">
              <a:rPr lang="nl-NL" smtClean="0"/>
              <a:t>‹nr.›</a:t>
            </a:fld>
            <a:endParaRPr lang="nl-NL"/>
          </a:p>
        </p:txBody>
      </p:sp>
    </p:spTree>
    <p:extLst>
      <p:ext uri="{BB962C8B-B14F-4D97-AF65-F5344CB8AC3E}">
        <p14:creationId xmlns:p14="http://schemas.microsoft.com/office/powerpoint/2010/main" val="31123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3204340-2735-49E6-B0F5-2BEF1DC44583}" type="datetimeFigureOut">
              <a:rPr lang="nl-NL" smtClean="0"/>
              <a:t>8-5-2023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8F0BE5C-A702-45A1-B3BB-682FF9756075}" type="slidenum">
              <a:rPr lang="nl-NL" smtClean="0"/>
              <a:t>‹nr.›</a:t>
            </a:fld>
            <a:endParaRPr lang="nl-NL"/>
          </a:p>
        </p:txBody>
      </p:sp>
    </p:spTree>
    <p:extLst>
      <p:ext uri="{BB962C8B-B14F-4D97-AF65-F5344CB8AC3E}">
        <p14:creationId xmlns:p14="http://schemas.microsoft.com/office/powerpoint/2010/main" val="3626338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3204340-2735-49E6-B0F5-2BEF1DC44583}" type="datetimeFigureOut">
              <a:rPr lang="nl-NL" smtClean="0"/>
              <a:t>8-5-2023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8F0BE5C-A702-45A1-B3BB-682FF9756075}" type="slidenum">
              <a:rPr lang="nl-NL" smtClean="0"/>
              <a:t>‹nr.›</a:t>
            </a:fld>
            <a:endParaRPr lang="nl-NL"/>
          </a:p>
        </p:txBody>
      </p:sp>
    </p:spTree>
    <p:extLst>
      <p:ext uri="{BB962C8B-B14F-4D97-AF65-F5344CB8AC3E}">
        <p14:creationId xmlns:p14="http://schemas.microsoft.com/office/powerpoint/2010/main" val="4029099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204340-2735-49E6-B0F5-2BEF1DC44583}" type="datetimeFigureOut">
              <a:rPr lang="nl-NL" smtClean="0"/>
              <a:t>8-5-2023</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F0BE5C-A702-45A1-B3BB-682FF9756075}" type="slidenum">
              <a:rPr lang="nl-NL" smtClean="0"/>
              <a:t>‹nr.›</a:t>
            </a:fld>
            <a:endParaRPr lang="nl-NL"/>
          </a:p>
        </p:txBody>
      </p:sp>
    </p:spTree>
    <p:extLst>
      <p:ext uri="{BB962C8B-B14F-4D97-AF65-F5344CB8AC3E}">
        <p14:creationId xmlns:p14="http://schemas.microsoft.com/office/powerpoint/2010/main" val="26415398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CA9C48B6-FE87-474C-8809-4AD03C6363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1"/>
            <a:ext cx="9272500" cy="2182761"/>
          </a:xfrm>
          <a:prstGeom prst="rect">
            <a:avLst/>
          </a:prstGeom>
        </p:spPr>
      </p:pic>
      <p:pic>
        <p:nvPicPr>
          <p:cNvPr id="6" name="Afbeelding 5">
            <a:extLst>
              <a:ext uri="{FF2B5EF4-FFF2-40B4-BE49-F238E27FC236}">
                <a16:creationId xmlns:a16="http://schemas.microsoft.com/office/drawing/2014/main" id="{A55E2937-735E-412F-A820-4C6BD79C21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8922" y="5983771"/>
            <a:ext cx="3188227" cy="1101122"/>
          </a:xfrm>
          <a:prstGeom prst="rect">
            <a:avLst/>
          </a:prstGeom>
        </p:spPr>
      </p:pic>
      <p:pic>
        <p:nvPicPr>
          <p:cNvPr id="9" name="Afbeelding 8">
            <a:extLst>
              <a:ext uri="{FF2B5EF4-FFF2-40B4-BE49-F238E27FC236}">
                <a16:creationId xmlns:a16="http://schemas.microsoft.com/office/drawing/2014/main" id="{0FF4CB2B-6F22-46E7-B4EF-8AC26BBF5EA2}"/>
              </a:ext>
            </a:extLst>
          </p:cNvPr>
          <p:cNvPicPr>
            <a:picLocks noChangeAspect="1"/>
          </p:cNvPicPr>
          <p:nvPr/>
        </p:nvPicPr>
        <p:blipFill rotWithShape="1">
          <a:blip r:embed="rId4">
            <a:extLst>
              <a:ext uri="{28A0092B-C50C-407E-A947-70E740481C1C}">
                <a14:useLocalDpi xmlns:a14="http://schemas.microsoft.com/office/drawing/2010/main" val="0"/>
              </a:ext>
            </a:extLst>
          </a:blip>
          <a:srcRect l="17760" t="15620" r="17546" b="15177"/>
          <a:stretch/>
        </p:blipFill>
        <p:spPr>
          <a:xfrm>
            <a:off x="3576320" y="1349819"/>
            <a:ext cx="4468787" cy="3523000"/>
          </a:xfrm>
          <a:prstGeom prst="rect">
            <a:avLst/>
          </a:prstGeom>
        </p:spPr>
      </p:pic>
      <p:sp>
        <p:nvSpPr>
          <p:cNvPr id="13" name="Text Box 4">
            <a:extLst>
              <a:ext uri="{FF2B5EF4-FFF2-40B4-BE49-F238E27FC236}">
                <a16:creationId xmlns:a16="http://schemas.microsoft.com/office/drawing/2014/main" id="{90855675-5E66-4385-BC57-5C570DBE9E7E}"/>
              </a:ext>
            </a:extLst>
          </p:cNvPr>
          <p:cNvSpPr txBox="1">
            <a:spLocks noChangeArrowheads="1"/>
          </p:cNvSpPr>
          <p:nvPr/>
        </p:nvSpPr>
        <p:spPr bwMode="auto">
          <a:xfrm>
            <a:off x="4568527" y="5332423"/>
            <a:ext cx="3162300" cy="737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n-GB" sz="3200" spc="50" dirty="0">
                <a:solidFill>
                  <a:srgbClr val="BED2EE"/>
                </a:solidFill>
                <a:effectLst/>
                <a:latin typeface="Verdana" panose="020B0604030504040204" pitchFamily="34" charset="0"/>
                <a:ea typeface="Verdana" panose="020B0604030504040204" pitchFamily="34" charset="0"/>
                <a:cs typeface="Arial" panose="020B0604020202020204" pitchFamily="34" charset="0"/>
              </a:rPr>
              <a:t>Welcome</a:t>
            </a:r>
            <a:endParaRPr lang="en-GB" sz="3200" dirty="0">
              <a:solidFill>
                <a:srgbClr val="BED2EE"/>
              </a:solidFill>
              <a:effectLst/>
              <a:latin typeface="Verdana" panose="020B0604030504040204" pitchFamily="34" charset="0"/>
              <a:ea typeface="Verdana" panose="020B0604030504040204" pitchFamily="34" charset="0"/>
              <a:cs typeface="Arial" panose="020B0604020202020204" pitchFamily="34" charset="0"/>
            </a:endParaRPr>
          </a:p>
          <a:p>
            <a:pPr>
              <a:spcAft>
                <a:spcPts val="0"/>
              </a:spcAft>
            </a:pPr>
            <a:r>
              <a:rPr lang="nl-NL" sz="1200" dirty="0">
                <a:effectLst/>
                <a:latin typeface="Verdana" panose="020B0604030504040204" pitchFamily="34" charset="0"/>
                <a:ea typeface="Verdana" panose="020B0604030504040204" pitchFamily="34" charset="0"/>
                <a:cs typeface="Arial" panose="020B0604020202020204" pitchFamily="34" charset="0"/>
              </a:rPr>
              <a:t> </a:t>
            </a:r>
            <a:endParaRPr lang="nl-NL" sz="1000" dirty="0">
              <a:effectLst/>
              <a:latin typeface="Verdana" panose="020B0604030504040204" pitchFamily="34" charset="0"/>
              <a:ea typeface="Verdana" panose="020B0604030504040204" pitchFamily="34" charset="0"/>
              <a:cs typeface="Arial" panose="020B0604020202020204" pitchFamily="34" charset="0"/>
            </a:endParaRPr>
          </a:p>
          <a:p>
            <a:pPr>
              <a:spcAft>
                <a:spcPts val="0"/>
              </a:spcAft>
            </a:pPr>
            <a:r>
              <a:rPr lang="nl-NL" sz="1200" dirty="0">
                <a:effectLst/>
                <a:latin typeface="Verdana" panose="020B0604030504040204" pitchFamily="34" charset="0"/>
                <a:ea typeface="Verdana" panose="020B0604030504040204" pitchFamily="34" charset="0"/>
                <a:cs typeface="Arial" panose="020B0604020202020204" pitchFamily="34" charset="0"/>
              </a:rPr>
              <a:t> </a:t>
            </a:r>
            <a:endParaRPr lang="nl-NL" sz="1000" dirty="0">
              <a:effectLst/>
              <a:latin typeface="Verdana" panose="020B0604030504040204" pitchFamily="34" charset="0"/>
              <a:ea typeface="Verdana" panose="020B0604030504040204" pitchFamily="34" charset="0"/>
              <a:cs typeface="Arial" panose="020B0604020202020204" pitchFamily="34" charset="0"/>
            </a:endParaRPr>
          </a:p>
        </p:txBody>
      </p:sp>
      <p:cxnSp>
        <p:nvCxnSpPr>
          <p:cNvPr id="16" name="Rechte verbindingslijn 15">
            <a:extLst>
              <a:ext uri="{FF2B5EF4-FFF2-40B4-BE49-F238E27FC236}">
                <a16:creationId xmlns:a16="http://schemas.microsoft.com/office/drawing/2014/main" id="{759D935F-D748-4FCA-9F12-26CCD37B3F36}"/>
              </a:ext>
            </a:extLst>
          </p:cNvPr>
          <p:cNvCxnSpPr>
            <a:cxnSpLocks noChangeShapeType="1"/>
          </p:cNvCxnSpPr>
          <p:nvPr/>
        </p:nvCxnSpPr>
        <p:spPr bwMode="auto">
          <a:xfrm flipV="1">
            <a:off x="4720927" y="6989401"/>
            <a:ext cx="3096000" cy="0"/>
          </a:xfrm>
          <a:prstGeom prst="line">
            <a:avLst/>
          </a:prstGeom>
          <a:noFill/>
          <a:ln w="22225">
            <a:solidFill>
              <a:srgbClr val="E9AA00"/>
            </a:solidFill>
            <a:miter lim="800000"/>
            <a:headEnd/>
            <a:tailEnd/>
          </a:ln>
          <a:extLst>
            <a:ext uri="{909E8E84-426E-40DD-AFC4-6F175D3DCCD1}">
              <a14:hiddenFill xmlns:a14="http://schemas.microsoft.com/office/drawing/2010/main">
                <a:noFill/>
              </a14:hiddenFill>
            </a:ext>
          </a:extLst>
        </p:spPr>
      </p:cxnSp>
      <p:grpSp>
        <p:nvGrpSpPr>
          <p:cNvPr id="18" name="Groep 17">
            <a:extLst>
              <a:ext uri="{FF2B5EF4-FFF2-40B4-BE49-F238E27FC236}">
                <a16:creationId xmlns:a16="http://schemas.microsoft.com/office/drawing/2014/main" id="{46561372-341C-40CB-985C-4B1111E73D46}"/>
              </a:ext>
            </a:extLst>
          </p:cNvPr>
          <p:cNvGrpSpPr/>
          <p:nvPr/>
        </p:nvGrpSpPr>
        <p:grpSpPr>
          <a:xfrm>
            <a:off x="-601378" y="86302"/>
            <a:ext cx="4345233" cy="812659"/>
            <a:chOff x="1575845" y="6167462"/>
            <a:chExt cx="4345233" cy="812659"/>
          </a:xfrm>
        </p:grpSpPr>
        <p:pic>
          <p:nvPicPr>
            <p:cNvPr id="19" name="Afbeelding 18" descr="Afbeelding met tekening&#10;&#10;Automatisch gegenereerde beschrijving">
              <a:extLst>
                <a:ext uri="{FF2B5EF4-FFF2-40B4-BE49-F238E27FC236}">
                  <a16:creationId xmlns:a16="http://schemas.microsoft.com/office/drawing/2014/main" id="{BCBB4549-A617-4787-96BF-E36BD732F76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0798" r="22100"/>
            <a:stretch/>
          </p:blipFill>
          <p:spPr>
            <a:xfrm>
              <a:off x="3437462" y="6438349"/>
              <a:ext cx="2483616" cy="541772"/>
            </a:xfrm>
            <a:prstGeom prst="rect">
              <a:avLst/>
            </a:prstGeom>
          </p:spPr>
        </p:pic>
        <p:pic>
          <p:nvPicPr>
            <p:cNvPr id="20" name="Afbeelding 19" descr="Afbeelding met tekening&#10;&#10;Automatisch gegenereerde beschrijving">
              <a:extLst>
                <a:ext uri="{FF2B5EF4-FFF2-40B4-BE49-F238E27FC236}">
                  <a16:creationId xmlns:a16="http://schemas.microsoft.com/office/drawing/2014/main" id="{CF9CEEA2-5394-4A02-B0AE-FCC9C7E94B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977" b="47821"/>
            <a:stretch/>
          </p:blipFill>
          <p:spPr>
            <a:xfrm>
              <a:off x="1575845" y="6167462"/>
              <a:ext cx="3188227" cy="541773"/>
            </a:xfrm>
            <a:prstGeom prst="rect">
              <a:avLst/>
            </a:prstGeom>
          </p:spPr>
        </p:pic>
      </p:grpSp>
    </p:spTree>
    <p:extLst>
      <p:ext uri="{BB962C8B-B14F-4D97-AF65-F5344CB8AC3E}">
        <p14:creationId xmlns:p14="http://schemas.microsoft.com/office/powerpoint/2010/main" val="239407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par>
                                <p:cTn id="8" presetID="10" presetClass="entr" presetSubtype="0" fill="hold" nodeType="withEffect">
                                  <p:stCondLst>
                                    <p:cond delay="8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500"/>
                                        <p:tgtEl>
                                          <p:spTgt spid="6"/>
                                        </p:tgtEl>
                                      </p:cBhvr>
                                    </p:animEffect>
                                  </p:childTnLst>
                                </p:cTn>
                              </p:par>
                              <p:par>
                                <p:cTn id="11" presetID="10" presetClass="entr" presetSubtype="0" fill="hold" nodeType="withEffect">
                                  <p:stCondLst>
                                    <p:cond delay="90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CA9C48B6-FE87-474C-8809-4AD03C6363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9272500" cy="2182761"/>
          </a:xfrm>
          <a:prstGeom prst="rect">
            <a:avLst/>
          </a:prstGeom>
        </p:spPr>
      </p:pic>
      <p:pic>
        <p:nvPicPr>
          <p:cNvPr id="6" name="Afbeelding 5">
            <a:extLst>
              <a:ext uri="{FF2B5EF4-FFF2-40B4-BE49-F238E27FC236}">
                <a16:creationId xmlns:a16="http://schemas.microsoft.com/office/drawing/2014/main" id="{A55E2937-735E-412F-A820-4C6BD79C21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8922" y="5983771"/>
            <a:ext cx="3188227" cy="1101122"/>
          </a:xfrm>
          <a:prstGeom prst="rect">
            <a:avLst/>
          </a:prstGeom>
        </p:spPr>
      </p:pic>
      <p:sp>
        <p:nvSpPr>
          <p:cNvPr id="13" name="Text Box 4">
            <a:extLst>
              <a:ext uri="{FF2B5EF4-FFF2-40B4-BE49-F238E27FC236}">
                <a16:creationId xmlns:a16="http://schemas.microsoft.com/office/drawing/2014/main" id="{90855675-5E66-4385-BC57-5C570DBE9E7E}"/>
              </a:ext>
            </a:extLst>
          </p:cNvPr>
          <p:cNvSpPr txBox="1">
            <a:spLocks noChangeArrowheads="1"/>
          </p:cNvSpPr>
          <p:nvPr/>
        </p:nvSpPr>
        <p:spPr bwMode="auto">
          <a:xfrm>
            <a:off x="1328420" y="2944863"/>
            <a:ext cx="9535160" cy="1792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n-US" altLang="nl-NL" sz="4800" b="1" dirty="0">
                <a:solidFill>
                  <a:srgbClr val="BFD3EB"/>
                </a:solidFill>
                <a:latin typeface="Palatino Linotype" pitchFamily="18" charset="0"/>
              </a:rPr>
              <a:t>Hydrogen</a:t>
            </a:r>
          </a:p>
          <a:p>
            <a:pPr algn="ctr">
              <a:spcAft>
                <a:spcPts val="0"/>
              </a:spcAft>
            </a:pPr>
            <a:r>
              <a:rPr lang="en-US" sz="4800" b="1" dirty="0">
                <a:solidFill>
                  <a:srgbClr val="BFD3EB"/>
                </a:solidFill>
                <a:effectLst/>
                <a:latin typeface="Palatino Linotype" pitchFamily="18" charset="0"/>
                <a:ea typeface="Verdana" panose="020B0604030504040204" pitchFamily="34" charset="0"/>
                <a:cs typeface="Arial" panose="020B0604020202020204" pitchFamily="34" charset="0"/>
              </a:rPr>
              <a:t>Fuel for the future?</a:t>
            </a:r>
            <a:endParaRPr lang="en-US" sz="4800" dirty="0">
              <a:solidFill>
                <a:srgbClr val="BED2EE"/>
              </a:solidFill>
              <a:effectLst/>
              <a:latin typeface="Verdana" panose="020B0604030504040204" pitchFamily="34" charset="0"/>
              <a:ea typeface="Verdana" panose="020B0604030504040204" pitchFamily="34" charset="0"/>
              <a:cs typeface="Arial" panose="020B0604020202020204" pitchFamily="34" charset="0"/>
            </a:endParaRPr>
          </a:p>
          <a:p>
            <a:pPr>
              <a:spcAft>
                <a:spcPts val="0"/>
              </a:spcAft>
            </a:pPr>
            <a:r>
              <a:rPr lang="en-US" sz="2000" dirty="0">
                <a:effectLst/>
                <a:latin typeface="Verdana" panose="020B0604030504040204" pitchFamily="34" charset="0"/>
                <a:ea typeface="Verdana" panose="020B0604030504040204" pitchFamily="34" charset="0"/>
                <a:cs typeface="Arial" panose="020B0604020202020204" pitchFamily="34" charset="0"/>
              </a:rPr>
              <a:t> </a:t>
            </a:r>
            <a:endParaRPr lang="en-US" sz="1400" dirty="0">
              <a:effectLst/>
              <a:latin typeface="Verdana" panose="020B0604030504040204" pitchFamily="34" charset="0"/>
              <a:ea typeface="Verdana" panose="020B0604030504040204" pitchFamily="34" charset="0"/>
              <a:cs typeface="Arial" panose="020B0604020202020204" pitchFamily="34" charset="0"/>
            </a:endParaRPr>
          </a:p>
          <a:p>
            <a:pPr>
              <a:spcAft>
                <a:spcPts val="0"/>
              </a:spcAft>
            </a:pPr>
            <a:r>
              <a:rPr lang="en-US" sz="2000" dirty="0">
                <a:effectLst/>
                <a:latin typeface="Verdana" panose="020B0604030504040204" pitchFamily="34" charset="0"/>
                <a:ea typeface="Verdana" panose="020B0604030504040204" pitchFamily="34" charset="0"/>
                <a:cs typeface="Arial" panose="020B0604020202020204" pitchFamily="34" charset="0"/>
              </a:rPr>
              <a:t> </a:t>
            </a:r>
            <a:endParaRPr lang="en-US" sz="1400" dirty="0">
              <a:effectLst/>
              <a:latin typeface="Verdana" panose="020B0604030504040204" pitchFamily="34" charset="0"/>
              <a:ea typeface="Verdana" panose="020B0604030504040204" pitchFamily="34" charset="0"/>
              <a:cs typeface="Arial" panose="020B0604020202020204" pitchFamily="34" charset="0"/>
            </a:endParaRPr>
          </a:p>
        </p:txBody>
      </p:sp>
      <p:cxnSp>
        <p:nvCxnSpPr>
          <p:cNvPr id="16" name="Rechte verbindingslijn 15">
            <a:extLst>
              <a:ext uri="{FF2B5EF4-FFF2-40B4-BE49-F238E27FC236}">
                <a16:creationId xmlns:a16="http://schemas.microsoft.com/office/drawing/2014/main" id="{759D935F-D748-4FCA-9F12-26CCD37B3F36}"/>
              </a:ext>
            </a:extLst>
          </p:cNvPr>
          <p:cNvCxnSpPr>
            <a:cxnSpLocks noChangeShapeType="1"/>
          </p:cNvCxnSpPr>
          <p:nvPr/>
        </p:nvCxnSpPr>
        <p:spPr bwMode="auto">
          <a:xfrm flipV="1">
            <a:off x="4720927" y="6989401"/>
            <a:ext cx="3096000" cy="0"/>
          </a:xfrm>
          <a:prstGeom prst="line">
            <a:avLst/>
          </a:prstGeom>
          <a:noFill/>
          <a:ln w="22225">
            <a:solidFill>
              <a:srgbClr val="E9AA00"/>
            </a:solidFill>
            <a:miter lim="800000"/>
            <a:headEnd/>
            <a:tailEnd/>
          </a:ln>
          <a:extLst>
            <a:ext uri="{909E8E84-426E-40DD-AFC4-6F175D3DCCD1}">
              <a14:hiddenFill xmlns:a14="http://schemas.microsoft.com/office/drawing/2010/main">
                <a:noFill/>
              </a14:hiddenFill>
            </a:ext>
          </a:extLst>
        </p:spPr>
      </p:cxnSp>
      <p:grpSp>
        <p:nvGrpSpPr>
          <p:cNvPr id="18" name="Groep 17">
            <a:extLst>
              <a:ext uri="{FF2B5EF4-FFF2-40B4-BE49-F238E27FC236}">
                <a16:creationId xmlns:a16="http://schemas.microsoft.com/office/drawing/2014/main" id="{46561372-341C-40CB-985C-4B1111E73D46}"/>
              </a:ext>
            </a:extLst>
          </p:cNvPr>
          <p:cNvGrpSpPr/>
          <p:nvPr/>
        </p:nvGrpSpPr>
        <p:grpSpPr>
          <a:xfrm>
            <a:off x="-540418" y="86302"/>
            <a:ext cx="4345233" cy="812659"/>
            <a:chOff x="1575845" y="6167462"/>
            <a:chExt cx="4345233" cy="812659"/>
          </a:xfrm>
        </p:grpSpPr>
        <p:pic>
          <p:nvPicPr>
            <p:cNvPr id="19" name="Afbeelding 18" descr="Afbeelding met tekening&#10;&#10;Automatisch gegenereerde beschrijving">
              <a:extLst>
                <a:ext uri="{FF2B5EF4-FFF2-40B4-BE49-F238E27FC236}">
                  <a16:creationId xmlns:a16="http://schemas.microsoft.com/office/drawing/2014/main" id="{BCBB4549-A617-4787-96BF-E36BD732F76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0798" r="22100"/>
            <a:stretch/>
          </p:blipFill>
          <p:spPr>
            <a:xfrm>
              <a:off x="3437462" y="6438349"/>
              <a:ext cx="2483616" cy="541772"/>
            </a:xfrm>
            <a:prstGeom prst="rect">
              <a:avLst/>
            </a:prstGeom>
          </p:spPr>
        </p:pic>
        <p:pic>
          <p:nvPicPr>
            <p:cNvPr id="20" name="Afbeelding 19" descr="Afbeelding met tekening&#10;&#10;Automatisch gegenereerde beschrijving">
              <a:extLst>
                <a:ext uri="{FF2B5EF4-FFF2-40B4-BE49-F238E27FC236}">
                  <a16:creationId xmlns:a16="http://schemas.microsoft.com/office/drawing/2014/main" id="{CF9CEEA2-5394-4A02-B0AE-FCC9C7E94B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977" b="47821"/>
            <a:stretch/>
          </p:blipFill>
          <p:spPr>
            <a:xfrm>
              <a:off x="1575845" y="6167462"/>
              <a:ext cx="3188227" cy="541773"/>
            </a:xfrm>
            <a:prstGeom prst="rect">
              <a:avLst/>
            </a:prstGeom>
          </p:spPr>
        </p:pic>
      </p:grpSp>
      <p:pic>
        <p:nvPicPr>
          <p:cNvPr id="12" name="Afbeelding 11">
            <a:extLst>
              <a:ext uri="{FF2B5EF4-FFF2-40B4-BE49-F238E27FC236}">
                <a16:creationId xmlns:a16="http://schemas.microsoft.com/office/drawing/2014/main" id="{9881B519-0799-4AAA-9614-CEC06DB2F935}"/>
              </a:ext>
            </a:extLst>
          </p:cNvPr>
          <p:cNvPicPr>
            <a:picLocks noChangeAspect="1"/>
          </p:cNvPicPr>
          <p:nvPr/>
        </p:nvPicPr>
        <p:blipFill rotWithShape="1">
          <a:blip r:embed="rId5">
            <a:extLst>
              <a:ext uri="{28A0092B-C50C-407E-A947-70E740481C1C}">
                <a14:useLocalDpi xmlns:a14="http://schemas.microsoft.com/office/drawing/2010/main" val="0"/>
              </a:ext>
            </a:extLst>
          </a:blip>
          <a:srcRect l="17760" t="15620" r="17546" b="15177"/>
          <a:stretch/>
        </p:blipFill>
        <p:spPr>
          <a:xfrm>
            <a:off x="10497534" y="86302"/>
            <a:ext cx="1651002" cy="1301579"/>
          </a:xfrm>
          <a:prstGeom prst="rect">
            <a:avLst/>
          </a:prstGeom>
        </p:spPr>
      </p:pic>
    </p:spTree>
    <p:extLst>
      <p:ext uri="{BB962C8B-B14F-4D97-AF65-F5344CB8AC3E}">
        <p14:creationId xmlns:p14="http://schemas.microsoft.com/office/powerpoint/2010/main" val="12268491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CA9C48B6-FE87-474C-8809-4AD03C6363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1"/>
            <a:ext cx="9272500" cy="2182761"/>
          </a:xfrm>
          <a:prstGeom prst="rect">
            <a:avLst/>
          </a:prstGeom>
        </p:spPr>
      </p:pic>
      <p:pic>
        <p:nvPicPr>
          <p:cNvPr id="6" name="Afbeelding 5">
            <a:extLst>
              <a:ext uri="{FF2B5EF4-FFF2-40B4-BE49-F238E27FC236}">
                <a16:creationId xmlns:a16="http://schemas.microsoft.com/office/drawing/2014/main" id="{A55E2937-735E-412F-A820-4C6BD79C21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8922" y="5983771"/>
            <a:ext cx="3188227" cy="1101122"/>
          </a:xfrm>
          <a:prstGeom prst="rect">
            <a:avLst/>
          </a:prstGeom>
        </p:spPr>
      </p:pic>
      <p:cxnSp>
        <p:nvCxnSpPr>
          <p:cNvPr id="16" name="Rechte verbindingslijn 15">
            <a:extLst>
              <a:ext uri="{FF2B5EF4-FFF2-40B4-BE49-F238E27FC236}">
                <a16:creationId xmlns:a16="http://schemas.microsoft.com/office/drawing/2014/main" id="{759D935F-D748-4FCA-9F12-26CCD37B3F36}"/>
              </a:ext>
            </a:extLst>
          </p:cNvPr>
          <p:cNvCxnSpPr>
            <a:cxnSpLocks noChangeShapeType="1"/>
          </p:cNvCxnSpPr>
          <p:nvPr/>
        </p:nvCxnSpPr>
        <p:spPr bwMode="auto">
          <a:xfrm flipV="1">
            <a:off x="4720927" y="6989401"/>
            <a:ext cx="3096000" cy="0"/>
          </a:xfrm>
          <a:prstGeom prst="line">
            <a:avLst/>
          </a:prstGeom>
          <a:noFill/>
          <a:ln w="22225">
            <a:solidFill>
              <a:srgbClr val="E9AA00"/>
            </a:solidFill>
            <a:miter lim="800000"/>
            <a:headEnd/>
            <a:tailEnd/>
          </a:ln>
          <a:extLst>
            <a:ext uri="{909E8E84-426E-40DD-AFC4-6F175D3DCCD1}">
              <a14:hiddenFill xmlns:a14="http://schemas.microsoft.com/office/drawing/2010/main">
                <a:noFill/>
              </a14:hiddenFill>
            </a:ext>
          </a:extLst>
        </p:spPr>
      </p:cxnSp>
      <p:grpSp>
        <p:nvGrpSpPr>
          <p:cNvPr id="18" name="Groep 17">
            <a:extLst>
              <a:ext uri="{FF2B5EF4-FFF2-40B4-BE49-F238E27FC236}">
                <a16:creationId xmlns:a16="http://schemas.microsoft.com/office/drawing/2014/main" id="{46561372-341C-40CB-985C-4B1111E73D46}"/>
              </a:ext>
            </a:extLst>
          </p:cNvPr>
          <p:cNvGrpSpPr/>
          <p:nvPr/>
        </p:nvGrpSpPr>
        <p:grpSpPr>
          <a:xfrm>
            <a:off x="-601378" y="86302"/>
            <a:ext cx="4345233" cy="812659"/>
            <a:chOff x="1575845" y="6167462"/>
            <a:chExt cx="4345233" cy="812659"/>
          </a:xfrm>
        </p:grpSpPr>
        <p:pic>
          <p:nvPicPr>
            <p:cNvPr id="19" name="Afbeelding 18" descr="Afbeelding met tekening&#10;&#10;Automatisch gegenereerde beschrijving">
              <a:extLst>
                <a:ext uri="{FF2B5EF4-FFF2-40B4-BE49-F238E27FC236}">
                  <a16:creationId xmlns:a16="http://schemas.microsoft.com/office/drawing/2014/main" id="{BCBB4549-A617-4787-96BF-E36BD732F76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0798" r="22100"/>
            <a:stretch/>
          </p:blipFill>
          <p:spPr>
            <a:xfrm>
              <a:off x="3437462" y="6438349"/>
              <a:ext cx="2483616" cy="541772"/>
            </a:xfrm>
            <a:prstGeom prst="rect">
              <a:avLst/>
            </a:prstGeom>
          </p:spPr>
        </p:pic>
        <p:pic>
          <p:nvPicPr>
            <p:cNvPr id="20" name="Afbeelding 19" descr="Afbeelding met tekening&#10;&#10;Automatisch gegenereerde beschrijving">
              <a:extLst>
                <a:ext uri="{FF2B5EF4-FFF2-40B4-BE49-F238E27FC236}">
                  <a16:creationId xmlns:a16="http://schemas.microsoft.com/office/drawing/2014/main" id="{CF9CEEA2-5394-4A02-B0AE-FCC9C7E94B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977" b="47821"/>
            <a:stretch/>
          </p:blipFill>
          <p:spPr>
            <a:xfrm>
              <a:off x="1575845" y="6167462"/>
              <a:ext cx="3188227" cy="541773"/>
            </a:xfrm>
            <a:prstGeom prst="rect">
              <a:avLst/>
            </a:prstGeom>
          </p:spPr>
        </p:pic>
      </p:grpSp>
      <p:pic>
        <p:nvPicPr>
          <p:cNvPr id="10" name="Afbeelding 9">
            <a:extLst>
              <a:ext uri="{FF2B5EF4-FFF2-40B4-BE49-F238E27FC236}">
                <a16:creationId xmlns:a16="http://schemas.microsoft.com/office/drawing/2014/main" id="{F0D15BFA-BB1C-426C-960C-D7B981E81BE5}"/>
              </a:ext>
            </a:extLst>
          </p:cNvPr>
          <p:cNvPicPr>
            <a:picLocks noChangeAspect="1"/>
          </p:cNvPicPr>
          <p:nvPr/>
        </p:nvPicPr>
        <p:blipFill rotWithShape="1">
          <a:blip r:embed="rId5">
            <a:extLst>
              <a:ext uri="{28A0092B-C50C-407E-A947-70E740481C1C}">
                <a14:useLocalDpi xmlns:a14="http://schemas.microsoft.com/office/drawing/2010/main" val="0"/>
              </a:ext>
            </a:extLst>
          </a:blip>
          <a:srcRect l="17760" t="15620" r="17546" b="15177"/>
          <a:stretch/>
        </p:blipFill>
        <p:spPr>
          <a:xfrm>
            <a:off x="10497534" y="86302"/>
            <a:ext cx="1651002" cy="1301579"/>
          </a:xfrm>
          <a:prstGeom prst="rect">
            <a:avLst/>
          </a:prstGeom>
        </p:spPr>
      </p:pic>
      <p:sp>
        <p:nvSpPr>
          <p:cNvPr id="11" name="Titel 1">
            <a:extLst>
              <a:ext uri="{FF2B5EF4-FFF2-40B4-BE49-F238E27FC236}">
                <a16:creationId xmlns:a16="http://schemas.microsoft.com/office/drawing/2014/main" id="{D67F8C14-CA76-43B8-9BE8-B32B758BD32A}"/>
              </a:ext>
            </a:extLst>
          </p:cNvPr>
          <p:cNvSpPr>
            <a:spLocks noGrp="1"/>
          </p:cNvSpPr>
          <p:nvPr>
            <p:ph type="title"/>
          </p:nvPr>
        </p:nvSpPr>
        <p:spPr>
          <a:xfrm>
            <a:off x="1066758" y="828045"/>
            <a:ext cx="10075565" cy="559836"/>
          </a:xfrm>
        </p:spPr>
        <p:txBody>
          <a:bodyPr>
            <a:noAutofit/>
          </a:bodyPr>
          <a:lstStyle/>
          <a:p>
            <a:pPr eaLnBrk="1" fontAlgn="base" hangingPunct="1">
              <a:spcBef>
                <a:spcPct val="0"/>
              </a:spcBef>
              <a:spcAft>
                <a:spcPct val="0"/>
              </a:spcAft>
            </a:pPr>
            <a:r>
              <a:rPr lang="en-GB" altLang="nl-NL" sz="3200" b="1" dirty="0">
                <a:solidFill>
                  <a:srgbClr val="BFD3EB"/>
                </a:solidFill>
                <a:latin typeface="Palatino Linotype" pitchFamily="18" charset="0"/>
              </a:rPr>
              <a:t>Hydrogen the future?</a:t>
            </a:r>
          </a:p>
        </p:txBody>
      </p:sp>
      <p:sp>
        <p:nvSpPr>
          <p:cNvPr id="2" name="Tekstvak 1">
            <a:extLst>
              <a:ext uri="{FF2B5EF4-FFF2-40B4-BE49-F238E27FC236}">
                <a16:creationId xmlns:a16="http://schemas.microsoft.com/office/drawing/2014/main" id="{1D3326CF-4FAC-7DF9-B967-E2C01A7562CC}"/>
              </a:ext>
            </a:extLst>
          </p:cNvPr>
          <p:cNvSpPr txBox="1"/>
          <p:nvPr/>
        </p:nvSpPr>
        <p:spPr>
          <a:xfrm>
            <a:off x="722811" y="2129624"/>
            <a:ext cx="10746377" cy="3970318"/>
          </a:xfrm>
          <a:prstGeom prst="rect">
            <a:avLst/>
          </a:prstGeom>
          <a:noFill/>
        </p:spPr>
        <p:txBody>
          <a:bodyPr wrap="square" rtlCol="0">
            <a:spAutoFit/>
          </a:bodyPr>
          <a:lstStyle/>
          <a:p>
            <a:r>
              <a:rPr lang="en-GB" dirty="0">
                <a:solidFill>
                  <a:schemeClr val="bg1"/>
                </a:solidFill>
              </a:rPr>
              <a:t>Hydrogen is only sustainable when it’s made from water or sustainable generated electricity.</a:t>
            </a:r>
          </a:p>
          <a:p>
            <a:r>
              <a:rPr lang="en-GB" dirty="0">
                <a:solidFill>
                  <a:schemeClr val="bg1"/>
                </a:solidFill>
              </a:rPr>
              <a:t>We must therefore ensure that we can generate sufficient sustainable energy to produce hydrogen.</a:t>
            </a:r>
          </a:p>
          <a:p>
            <a:endParaRPr lang="en-GB" dirty="0">
              <a:solidFill>
                <a:schemeClr val="bg1"/>
              </a:solidFill>
            </a:endParaRPr>
          </a:p>
          <a:p>
            <a:endParaRPr lang="en-GB" dirty="0">
              <a:solidFill>
                <a:schemeClr val="bg1"/>
              </a:solidFill>
            </a:endParaRPr>
          </a:p>
          <a:p>
            <a:r>
              <a:rPr lang="en-GB" dirty="0">
                <a:solidFill>
                  <a:schemeClr val="bg1"/>
                </a:solidFill>
              </a:rPr>
              <a:t>Best way to produce this Hydrogen is by electrolysis, water is split into hydrogen and</a:t>
            </a:r>
          </a:p>
          <a:p>
            <a:r>
              <a:rPr lang="en-GB" dirty="0">
                <a:solidFill>
                  <a:schemeClr val="bg1"/>
                </a:solidFill>
              </a:rPr>
              <a:t>oxygen. This requires electricity. Green hydrogen is made by using sustainable </a:t>
            </a:r>
          </a:p>
          <a:p>
            <a:r>
              <a:rPr lang="en-GB" dirty="0">
                <a:solidFill>
                  <a:schemeClr val="bg1"/>
                </a:solidFill>
              </a:rPr>
              <a:t>electricity generated by the sun, wind and water.</a:t>
            </a:r>
          </a:p>
          <a:p>
            <a:endParaRPr lang="en-GB" dirty="0">
              <a:solidFill>
                <a:schemeClr val="bg1"/>
              </a:solidFill>
            </a:endParaRPr>
          </a:p>
          <a:p>
            <a:endParaRPr lang="en-GB" dirty="0">
              <a:solidFill>
                <a:schemeClr val="bg1"/>
              </a:solidFill>
            </a:endParaRPr>
          </a:p>
          <a:p>
            <a:r>
              <a:rPr lang="en-GB" dirty="0">
                <a:solidFill>
                  <a:schemeClr val="bg1"/>
                </a:solidFill>
              </a:rPr>
              <a:t>One kilogram hydrogen contains about 33kWh. To produce this kg takes about 50kWh electricity so the efficiency is about 70%. To compress and store the produced hydrogen cost another 15-20kWh. The total efficiency to produce, store and transport Hydrogen is about 50%.</a:t>
            </a:r>
          </a:p>
          <a:p>
            <a:r>
              <a:rPr lang="en-GB" dirty="0">
                <a:solidFill>
                  <a:schemeClr val="bg1"/>
                </a:solidFill>
              </a:rPr>
              <a:t>Roughly speaking you can say that it takes 2kWh to produce, store and transport 1kWh of green Hydrogen.</a:t>
            </a:r>
          </a:p>
          <a:p>
            <a:endParaRPr lang="en-GB" dirty="0">
              <a:solidFill>
                <a:schemeClr val="bg1"/>
              </a:solidFill>
            </a:endParaRPr>
          </a:p>
        </p:txBody>
      </p:sp>
      <p:pic>
        <p:nvPicPr>
          <p:cNvPr id="3" name="Afbeelding 2">
            <a:extLst>
              <a:ext uri="{FF2B5EF4-FFF2-40B4-BE49-F238E27FC236}">
                <a16:creationId xmlns:a16="http://schemas.microsoft.com/office/drawing/2014/main" id="{9952C1A6-49B8-90FE-4D2C-A4DA7EB33B10}"/>
              </a:ext>
            </a:extLst>
          </p:cNvPr>
          <p:cNvPicPr>
            <a:picLocks noChangeAspect="1"/>
          </p:cNvPicPr>
          <p:nvPr/>
        </p:nvPicPr>
        <p:blipFill>
          <a:blip r:embed="rId6"/>
          <a:stretch>
            <a:fillRect/>
          </a:stretch>
        </p:blipFill>
        <p:spPr>
          <a:xfrm>
            <a:off x="8725231" y="2866192"/>
            <a:ext cx="3322186" cy="1639268"/>
          </a:xfrm>
          <a:prstGeom prst="rect">
            <a:avLst/>
          </a:prstGeom>
        </p:spPr>
      </p:pic>
    </p:spTree>
    <p:extLst>
      <p:ext uri="{BB962C8B-B14F-4D97-AF65-F5344CB8AC3E}">
        <p14:creationId xmlns:p14="http://schemas.microsoft.com/office/powerpoint/2010/main" val="32261369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CA9C48B6-FE87-474C-8809-4AD03C6363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1"/>
            <a:ext cx="9272500" cy="2182761"/>
          </a:xfrm>
          <a:prstGeom prst="rect">
            <a:avLst/>
          </a:prstGeom>
        </p:spPr>
      </p:pic>
      <p:pic>
        <p:nvPicPr>
          <p:cNvPr id="6" name="Afbeelding 5">
            <a:extLst>
              <a:ext uri="{FF2B5EF4-FFF2-40B4-BE49-F238E27FC236}">
                <a16:creationId xmlns:a16="http://schemas.microsoft.com/office/drawing/2014/main" id="{A55E2937-735E-412F-A820-4C6BD79C21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8922" y="5983771"/>
            <a:ext cx="3188227" cy="1101122"/>
          </a:xfrm>
          <a:prstGeom prst="rect">
            <a:avLst/>
          </a:prstGeom>
        </p:spPr>
      </p:pic>
      <p:cxnSp>
        <p:nvCxnSpPr>
          <p:cNvPr id="16" name="Rechte verbindingslijn 15">
            <a:extLst>
              <a:ext uri="{FF2B5EF4-FFF2-40B4-BE49-F238E27FC236}">
                <a16:creationId xmlns:a16="http://schemas.microsoft.com/office/drawing/2014/main" id="{759D935F-D748-4FCA-9F12-26CCD37B3F36}"/>
              </a:ext>
            </a:extLst>
          </p:cNvPr>
          <p:cNvCxnSpPr>
            <a:cxnSpLocks noChangeShapeType="1"/>
          </p:cNvCxnSpPr>
          <p:nvPr/>
        </p:nvCxnSpPr>
        <p:spPr bwMode="auto">
          <a:xfrm flipV="1">
            <a:off x="4720927" y="6989401"/>
            <a:ext cx="3096000" cy="0"/>
          </a:xfrm>
          <a:prstGeom prst="line">
            <a:avLst/>
          </a:prstGeom>
          <a:noFill/>
          <a:ln w="22225">
            <a:solidFill>
              <a:srgbClr val="E9AA00"/>
            </a:solidFill>
            <a:miter lim="800000"/>
            <a:headEnd/>
            <a:tailEnd/>
          </a:ln>
          <a:extLst>
            <a:ext uri="{909E8E84-426E-40DD-AFC4-6F175D3DCCD1}">
              <a14:hiddenFill xmlns:a14="http://schemas.microsoft.com/office/drawing/2010/main">
                <a:noFill/>
              </a14:hiddenFill>
            </a:ext>
          </a:extLst>
        </p:spPr>
      </p:cxnSp>
      <p:grpSp>
        <p:nvGrpSpPr>
          <p:cNvPr id="18" name="Groep 17">
            <a:extLst>
              <a:ext uri="{FF2B5EF4-FFF2-40B4-BE49-F238E27FC236}">
                <a16:creationId xmlns:a16="http://schemas.microsoft.com/office/drawing/2014/main" id="{46561372-341C-40CB-985C-4B1111E73D46}"/>
              </a:ext>
            </a:extLst>
          </p:cNvPr>
          <p:cNvGrpSpPr/>
          <p:nvPr/>
        </p:nvGrpSpPr>
        <p:grpSpPr>
          <a:xfrm>
            <a:off x="-601378" y="86302"/>
            <a:ext cx="4345233" cy="812659"/>
            <a:chOff x="1575845" y="6167462"/>
            <a:chExt cx="4345233" cy="812659"/>
          </a:xfrm>
        </p:grpSpPr>
        <p:pic>
          <p:nvPicPr>
            <p:cNvPr id="19" name="Afbeelding 18" descr="Afbeelding met tekening&#10;&#10;Automatisch gegenereerde beschrijving">
              <a:extLst>
                <a:ext uri="{FF2B5EF4-FFF2-40B4-BE49-F238E27FC236}">
                  <a16:creationId xmlns:a16="http://schemas.microsoft.com/office/drawing/2014/main" id="{BCBB4549-A617-4787-96BF-E36BD732F76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0798" r="22100"/>
            <a:stretch/>
          </p:blipFill>
          <p:spPr>
            <a:xfrm>
              <a:off x="3437462" y="6438349"/>
              <a:ext cx="2483616" cy="541772"/>
            </a:xfrm>
            <a:prstGeom prst="rect">
              <a:avLst/>
            </a:prstGeom>
          </p:spPr>
        </p:pic>
        <p:pic>
          <p:nvPicPr>
            <p:cNvPr id="20" name="Afbeelding 19" descr="Afbeelding met tekening&#10;&#10;Automatisch gegenereerde beschrijving">
              <a:extLst>
                <a:ext uri="{FF2B5EF4-FFF2-40B4-BE49-F238E27FC236}">
                  <a16:creationId xmlns:a16="http://schemas.microsoft.com/office/drawing/2014/main" id="{CF9CEEA2-5394-4A02-B0AE-FCC9C7E94B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977" b="47821"/>
            <a:stretch/>
          </p:blipFill>
          <p:spPr>
            <a:xfrm>
              <a:off x="1575845" y="6167462"/>
              <a:ext cx="3188227" cy="541773"/>
            </a:xfrm>
            <a:prstGeom prst="rect">
              <a:avLst/>
            </a:prstGeom>
          </p:spPr>
        </p:pic>
      </p:grpSp>
      <p:pic>
        <p:nvPicPr>
          <p:cNvPr id="10" name="Afbeelding 9">
            <a:extLst>
              <a:ext uri="{FF2B5EF4-FFF2-40B4-BE49-F238E27FC236}">
                <a16:creationId xmlns:a16="http://schemas.microsoft.com/office/drawing/2014/main" id="{F0D15BFA-BB1C-426C-960C-D7B981E81BE5}"/>
              </a:ext>
            </a:extLst>
          </p:cNvPr>
          <p:cNvPicPr>
            <a:picLocks noChangeAspect="1"/>
          </p:cNvPicPr>
          <p:nvPr/>
        </p:nvPicPr>
        <p:blipFill rotWithShape="1">
          <a:blip r:embed="rId5">
            <a:extLst>
              <a:ext uri="{28A0092B-C50C-407E-A947-70E740481C1C}">
                <a14:useLocalDpi xmlns:a14="http://schemas.microsoft.com/office/drawing/2010/main" val="0"/>
              </a:ext>
            </a:extLst>
          </a:blip>
          <a:srcRect l="17760" t="15620" r="17546" b="15177"/>
          <a:stretch/>
        </p:blipFill>
        <p:spPr>
          <a:xfrm>
            <a:off x="10497534" y="86302"/>
            <a:ext cx="1651002" cy="1301579"/>
          </a:xfrm>
          <a:prstGeom prst="rect">
            <a:avLst/>
          </a:prstGeom>
        </p:spPr>
      </p:pic>
      <p:sp>
        <p:nvSpPr>
          <p:cNvPr id="11" name="Titel 1">
            <a:extLst>
              <a:ext uri="{FF2B5EF4-FFF2-40B4-BE49-F238E27FC236}">
                <a16:creationId xmlns:a16="http://schemas.microsoft.com/office/drawing/2014/main" id="{D67F8C14-CA76-43B8-9BE8-B32B758BD32A}"/>
              </a:ext>
            </a:extLst>
          </p:cNvPr>
          <p:cNvSpPr>
            <a:spLocks noGrp="1"/>
          </p:cNvSpPr>
          <p:nvPr>
            <p:ph type="title"/>
          </p:nvPr>
        </p:nvSpPr>
        <p:spPr>
          <a:xfrm>
            <a:off x="518118" y="845582"/>
            <a:ext cx="10075565" cy="559836"/>
          </a:xfrm>
        </p:spPr>
        <p:txBody>
          <a:bodyPr>
            <a:noAutofit/>
          </a:bodyPr>
          <a:lstStyle/>
          <a:p>
            <a:pPr eaLnBrk="1" fontAlgn="base" hangingPunct="1">
              <a:spcBef>
                <a:spcPct val="0"/>
              </a:spcBef>
              <a:spcAft>
                <a:spcPct val="0"/>
              </a:spcAft>
            </a:pPr>
            <a:r>
              <a:rPr lang="en-GB" altLang="nl-NL" sz="3200" b="1" dirty="0">
                <a:solidFill>
                  <a:srgbClr val="BFD3EB"/>
                </a:solidFill>
                <a:latin typeface="Palatino Linotype" pitchFamily="18" charset="0"/>
              </a:rPr>
              <a:t>Hydrogen anno 2023 and future</a:t>
            </a:r>
          </a:p>
        </p:txBody>
      </p:sp>
      <p:sp>
        <p:nvSpPr>
          <p:cNvPr id="2" name="Tekstvak 1">
            <a:extLst>
              <a:ext uri="{FF2B5EF4-FFF2-40B4-BE49-F238E27FC236}">
                <a16:creationId xmlns:a16="http://schemas.microsoft.com/office/drawing/2014/main" id="{1D3326CF-4FAC-7DF9-B967-E2C01A7562CC}"/>
              </a:ext>
            </a:extLst>
          </p:cNvPr>
          <p:cNvSpPr txBox="1"/>
          <p:nvPr/>
        </p:nvSpPr>
        <p:spPr>
          <a:xfrm>
            <a:off x="1066758" y="1859339"/>
            <a:ext cx="9272500" cy="4524315"/>
          </a:xfrm>
          <a:prstGeom prst="rect">
            <a:avLst/>
          </a:prstGeom>
          <a:noFill/>
        </p:spPr>
        <p:txBody>
          <a:bodyPr wrap="square" rtlCol="0">
            <a:spAutoFit/>
          </a:bodyPr>
          <a:lstStyle/>
          <a:p>
            <a:r>
              <a:rPr lang="en-US" dirty="0">
                <a:solidFill>
                  <a:schemeClr val="bg1"/>
                </a:solidFill>
              </a:rPr>
              <a:t>In Holland we use about 40 billion m3 natural gas per year. </a:t>
            </a:r>
          </a:p>
          <a:p>
            <a:r>
              <a:rPr lang="en-US" dirty="0">
                <a:solidFill>
                  <a:schemeClr val="bg1"/>
                </a:solidFill>
              </a:rPr>
              <a:t>25% from the natural gas is converted into (gray) hydrogen and used as a raw material in the chemical industry - for example the ammonia and certain plastics production and in refineries. </a:t>
            </a:r>
          </a:p>
          <a:p>
            <a:endParaRPr lang="en-US" dirty="0">
              <a:solidFill>
                <a:schemeClr val="bg1"/>
              </a:solidFill>
            </a:endParaRPr>
          </a:p>
          <a:p>
            <a:r>
              <a:rPr lang="en-US" dirty="0">
                <a:solidFill>
                  <a:schemeClr val="bg1"/>
                </a:solidFill>
              </a:rPr>
              <a:t>In Holland 105PJ hydrogen is produced from natural gas. (1 Peta Joule is a 1 with 15 zeros)</a:t>
            </a:r>
          </a:p>
          <a:p>
            <a:endParaRPr lang="en-US" dirty="0">
              <a:solidFill>
                <a:schemeClr val="bg1"/>
              </a:solidFill>
            </a:endParaRPr>
          </a:p>
          <a:p>
            <a:r>
              <a:rPr lang="en-US" dirty="0">
                <a:solidFill>
                  <a:schemeClr val="bg1"/>
                </a:solidFill>
              </a:rPr>
              <a:t>NorthH2 vision: (Shell and partners)</a:t>
            </a:r>
          </a:p>
          <a:p>
            <a:r>
              <a:rPr lang="en-US" dirty="0">
                <a:solidFill>
                  <a:schemeClr val="bg1"/>
                </a:solidFill>
              </a:rPr>
              <a:t>“The ambition is to generate around 3 to 4 GW (35PJ) of wind energy for hydrogen production by 2030, and possibly 10 GW (85PJ) in 2040.”</a:t>
            </a:r>
          </a:p>
          <a:p>
            <a:endParaRPr lang="en-US" dirty="0">
              <a:solidFill>
                <a:schemeClr val="bg1"/>
              </a:solidFill>
            </a:endParaRPr>
          </a:p>
          <a:p>
            <a:r>
              <a:rPr lang="en-US" dirty="0">
                <a:solidFill>
                  <a:schemeClr val="bg1"/>
                </a:solidFill>
              </a:rPr>
              <a:t>In 2030 20-30% gray hydrogen will be replaced by green hydrogen and in 2040 80%!</a:t>
            </a:r>
          </a:p>
          <a:p>
            <a:endParaRPr lang="en-US" dirty="0">
              <a:solidFill>
                <a:schemeClr val="bg1"/>
              </a:solidFill>
            </a:endParaRPr>
          </a:p>
          <a:p>
            <a:r>
              <a:rPr lang="en-US" dirty="0">
                <a:solidFill>
                  <a:schemeClr val="bg1"/>
                </a:solidFill>
              </a:rPr>
              <a:t>This means that in 2040 still 20% hydrogen will be produced gray.</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6985216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CA9C48B6-FE87-474C-8809-4AD03C6363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1"/>
            <a:ext cx="9272500" cy="2182761"/>
          </a:xfrm>
          <a:prstGeom prst="rect">
            <a:avLst/>
          </a:prstGeom>
        </p:spPr>
      </p:pic>
      <p:pic>
        <p:nvPicPr>
          <p:cNvPr id="6" name="Afbeelding 5">
            <a:extLst>
              <a:ext uri="{FF2B5EF4-FFF2-40B4-BE49-F238E27FC236}">
                <a16:creationId xmlns:a16="http://schemas.microsoft.com/office/drawing/2014/main" id="{A55E2937-735E-412F-A820-4C6BD79C21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8922" y="5983771"/>
            <a:ext cx="3188227" cy="1101122"/>
          </a:xfrm>
          <a:prstGeom prst="rect">
            <a:avLst/>
          </a:prstGeom>
        </p:spPr>
      </p:pic>
      <p:cxnSp>
        <p:nvCxnSpPr>
          <p:cNvPr id="16" name="Rechte verbindingslijn 15">
            <a:extLst>
              <a:ext uri="{FF2B5EF4-FFF2-40B4-BE49-F238E27FC236}">
                <a16:creationId xmlns:a16="http://schemas.microsoft.com/office/drawing/2014/main" id="{759D935F-D748-4FCA-9F12-26CCD37B3F36}"/>
              </a:ext>
            </a:extLst>
          </p:cNvPr>
          <p:cNvCxnSpPr>
            <a:cxnSpLocks noChangeShapeType="1"/>
          </p:cNvCxnSpPr>
          <p:nvPr/>
        </p:nvCxnSpPr>
        <p:spPr bwMode="auto">
          <a:xfrm flipV="1">
            <a:off x="4720927" y="6989401"/>
            <a:ext cx="3096000" cy="0"/>
          </a:xfrm>
          <a:prstGeom prst="line">
            <a:avLst/>
          </a:prstGeom>
          <a:noFill/>
          <a:ln w="22225">
            <a:solidFill>
              <a:srgbClr val="E9AA00"/>
            </a:solidFill>
            <a:miter lim="800000"/>
            <a:headEnd/>
            <a:tailEnd/>
          </a:ln>
          <a:extLst>
            <a:ext uri="{909E8E84-426E-40DD-AFC4-6F175D3DCCD1}">
              <a14:hiddenFill xmlns:a14="http://schemas.microsoft.com/office/drawing/2010/main">
                <a:noFill/>
              </a14:hiddenFill>
            </a:ext>
          </a:extLst>
        </p:spPr>
      </p:cxnSp>
      <p:grpSp>
        <p:nvGrpSpPr>
          <p:cNvPr id="18" name="Groep 17">
            <a:extLst>
              <a:ext uri="{FF2B5EF4-FFF2-40B4-BE49-F238E27FC236}">
                <a16:creationId xmlns:a16="http://schemas.microsoft.com/office/drawing/2014/main" id="{46561372-341C-40CB-985C-4B1111E73D46}"/>
              </a:ext>
            </a:extLst>
          </p:cNvPr>
          <p:cNvGrpSpPr/>
          <p:nvPr/>
        </p:nvGrpSpPr>
        <p:grpSpPr>
          <a:xfrm>
            <a:off x="-601378" y="86302"/>
            <a:ext cx="4345233" cy="812659"/>
            <a:chOff x="1575845" y="6167462"/>
            <a:chExt cx="4345233" cy="812659"/>
          </a:xfrm>
        </p:grpSpPr>
        <p:pic>
          <p:nvPicPr>
            <p:cNvPr id="19" name="Afbeelding 18" descr="Afbeelding met tekening&#10;&#10;Automatisch gegenereerde beschrijving">
              <a:extLst>
                <a:ext uri="{FF2B5EF4-FFF2-40B4-BE49-F238E27FC236}">
                  <a16:creationId xmlns:a16="http://schemas.microsoft.com/office/drawing/2014/main" id="{BCBB4549-A617-4787-96BF-E36BD732F76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0798" r="22100"/>
            <a:stretch/>
          </p:blipFill>
          <p:spPr>
            <a:xfrm>
              <a:off x="3437462" y="6438349"/>
              <a:ext cx="2483616" cy="541772"/>
            </a:xfrm>
            <a:prstGeom prst="rect">
              <a:avLst/>
            </a:prstGeom>
          </p:spPr>
        </p:pic>
        <p:pic>
          <p:nvPicPr>
            <p:cNvPr id="20" name="Afbeelding 19" descr="Afbeelding met tekening&#10;&#10;Automatisch gegenereerde beschrijving">
              <a:extLst>
                <a:ext uri="{FF2B5EF4-FFF2-40B4-BE49-F238E27FC236}">
                  <a16:creationId xmlns:a16="http://schemas.microsoft.com/office/drawing/2014/main" id="{CF9CEEA2-5394-4A02-B0AE-FCC9C7E94B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977" b="47821"/>
            <a:stretch/>
          </p:blipFill>
          <p:spPr>
            <a:xfrm>
              <a:off x="1575845" y="6167462"/>
              <a:ext cx="3188227" cy="541773"/>
            </a:xfrm>
            <a:prstGeom prst="rect">
              <a:avLst/>
            </a:prstGeom>
          </p:spPr>
        </p:pic>
      </p:grpSp>
      <p:pic>
        <p:nvPicPr>
          <p:cNvPr id="10" name="Afbeelding 9">
            <a:extLst>
              <a:ext uri="{FF2B5EF4-FFF2-40B4-BE49-F238E27FC236}">
                <a16:creationId xmlns:a16="http://schemas.microsoft.com/office/drawing/2014/main" id="{F0D15BFA-BB1C-426C-960C-D7B981E81BE5}"/>
              </a:ext>
            </a:extLst>
          </p:cNvPr>
          <p:cNvPicPr>
            <a:picLocks noChangeAspect="1"/>
          </p:cNvPicPr>
          <p:nvPr/>
        </p:nvPicPr>
        <p:blipFill rotWithShape="1">
          <a:blip r:embed="rId5">
            <a:extLst>
              <a:ext uri="{28A0092B-C50C-407E-A947-70E740481C1C}">
                <a14:useLocalDpi xmlns:a14="http://schemas.microsoft.com/office/drawing/2010/main" val="0"/>
              </a:ext>
            </a:extLst>
          </a:blip>
          <a:srcRect l="17760" t="15620" r="17546" b="15177"/>
          <a:stretch/>
        </p:blipFill>
        <p:spPr>
          <a:xfrm>
            <a:off x="10497534" y="86302"/>
            <a:ext cx="1651002" cy="1301579"/>
          </a:xfrm>
          <a:prstGeom prst="rect">
            <a:avLst/>
          </a:prstGeom>
        </p:spPr>
      </p:pic>
      <p:sp>
        <p:nvSpPr>
          <p:cNvPr id="11" name="Titel 1">
            <a:extLst>
              <a:ext uri="{FF2B5EF4-FFF2-40B4-BE49-F238E27FC236}">
                <a16:creationId xmlns:a16="http://schemas.microsoft.com/office/drawing/2014/main" id="{D67F8C14-CA76-43B8-9BE8-B32B758BD32A}"/>
              </a:ext>
            </a:extLst>
          </p:cNvPr>
          <p:cNvSpPr>
            <a:spLocks noGrp="1"/>
          </p:cNvSpPr>
          <p:nvPr>
            <p:ph type="title"/>
          </p:nvPr>
        </p:nvSpPr>
        <p:spPr>
          <a:xfrm>
            <a:off x="518118" y="845582"/>
            <a:ext cx="10075565" cy="559836"/>
          </a:xfrm>
        </p:spPr>
        <p:txBody>
          <a:bodyPr>
            <a:noAutofit/>
          </a:bodyPr>
          <a:lstStyle/>
          <a:p>
            <a:pPr eaLnBrk="1" fontAlgn="base" hangingPunct="1">
              <a:spcBef>
                <a:spcPct val="0"/>
              </a:spcBef>
              <a:spcAft>
                <a:spcPct val="0"/>
              </a:spcAft>
            </a:pPr>
            <a:r>
              <a:rPr lang="nl-NL" altLang="nl-NL" sz="3200" b="1" dirty="0">
                <a:solidFill>
                  <a:srgbClr val="BFD3EB"/>
                </a:solidFill>
                <a:latin typeface="Palatino Linotype" pitchFamily="18" charset="0"/>
              </a:rPr>
              <a:t>Hydrogen </a:t>
            </a:r>
            <a:r>
              <a:rPr lang="nl-NL" altLang="nl-NL" sz="3200" b="1" dirty="0" err="1">
                <a:solidFill>
                  <a:srgbClr val="BFD3EB"/>
                </a:solidFill>
                <a:latin typeface="Palatino Linotype" pitchFamily="18" charset="0"/>
              </a:rPr>
              <a:t>facts</a:t>
            </a:r>
            <a:r>
              <a:rPr lang="nl-NL" altLang="nl-NL" sz="3200" b="1" dirty="0">
                <a:solidFill>
                  <a:srgbClr val="BFD3EB"/>
                </a:solidFill>
                <a:latin typeface="Palatino Linotype" pitchFamily="18" charset="0"/>
              </a:rPr>
              <a:t> and </a:t>
            </a:r>
            <a:r>
              <a:rPr lang="en-US" altLang="nl-NL" sz="3200" b="1" dirty="0">
                <a:solidFill>
                  <a:srgbClr val="BFD3EB"/>
                </a:solidFill>
                <a:latin typeface="Palatino Linotype" pitchFamily="18" charset="0"/>
              </a:rPr>
              <a:t>figures</a:t>
            </a:r>
          </a:p>
        </p:txBody>
      </p:sp>
      <p:sp>
        <p:nvSpPr>
          <p:cNvPr id="2" name="Tekstvak 1">
            <a:extLst>
              <a:ext uri="{FF2B5EF4-FFF2-40B4-BE49-F238E27FC236}">
                <a16:creationId xmlns:a16="http://schemas.microsoft.com/office/drawing/2014/main" id="{1D3326CF-4FAC-7DF9-B967-E2C01A7562CC}"/>
              </a:ext>
            </a:extLst>
          </p:cNvPr>
          <p:cNvSpPr txBox="1"/>
          <p:nvPr/>
        </p:nvSpPr>
        <p:spPr>
          <a:xfrm>
            <a:off x="1066758" y="1859339"/>
            <a:ext cx="9272500" cy="4524315"/>
          </a:xfrm>
          <a:prstGeom prst="rect">
            <a:avLst/>
          </a:prstGeom>
          <a:noFill/>
        </p:spPr>
        <p:txBody>
          <a:bodyPr wrap="square" rtlCol="0">
            <a:spAutoFit/>
          </a:bodyPr>
          <a:lstStyle/>
          <a:p>
            <a:r>
              <a:rPr lang="en-US" dirty="0">
                <a:solidFill>
                  <a:schemeClr val="bg1"/>
                </a:solidFill>
              </a:rPr>
              <a:t>The caloric value of hydrogen is about 1/3 of natural gas. This means there is three times the amount (m3) needed to have the same amount of power.</a:t>
            </a:r>
          </a:p>
          <a:p>
            <a:endParaRPr lang="en-US" dirty="0">
              <a:solidFill>
                <a:schemeClr val="bg1"/>
              </a:solidFill>
            </a:endParaRPr>
          </a:p>
          <a:p>
            <a:r>
              <a:rPr lang="en-US" dirty="0">
                <a:solidFill>
                  <a:schemeClr val="bg1"/>
                </a:solidFill>
              </a:rPr>
              <a:t>Hydrogen (when produced green) will not pollute any CO</a:t>
            </a:r>
            <a:r>
              <a:rPr lang="en-US" baseline="-25000" dirty="0">
                <a:solidFill>
                  <a:schemeClr val="bg1"/>
                </a:solidFill>
              </a:rPr>
              <a:t>2</a:t>
            </a:r>
            <a:r>
              <a:rPr lang="en-US" dirty="0">
                <a:solidFill>
                  <a:schemeClr val="bg1"/>
                </a:solidFill>
              </a:rPr>
              <a:t> . But , because of higher flame temperatures, it will produce more NOx. Probably NOx abatement will be required when hydrogen is used as a fuel to burn.</a:t>
            </a:r>
          </a:p>
          <a:p>
            <a:endParaRPr lang="en-US" dirty="0">
              <a:solidFill>
                <a:schemeClr val="bg1"/>
              </a:solidFill>
            </a:endParaRPr>
          </a:p>
          <a:p>
            <a:r>
              <a:rPr lang="en-US" dirty="0">
                <a:solidFill>
                  <a:schemeClr val="bg1"/>
                </a:solidFill>
              </a:rPr>
              <a:t>Since there is no infrastructure available for the use of hydrogen it will take many years before hydrogen is available for commercial use.</a:t>
            </a:r>
          </a:p>
          <a:p>
            <a:r>
              <a:rPr lang="en-US" dirty="0">
                <a:solidFill>
                  <a:schemeClr val="bg1"/>
                </a:solidFill>
              </a:rPr>
              <a:t>In 2040 80% of the hydrogen used in the Dutch industry will be green so 20% still gray.</a:t>
            </a:r>
          </a:p>
          <a:p>
            <a:r>
              <a:rPr lang="en-US" dirty="0">
                <a:solidFill>
                  <a:schemeClr val="bg1"/>
                </a:solidFill>
              </a:rPr>
              <a:t>So It will probably take until after 2040 before “small” consumers like us will get access to green hydrogen.</a:t>
            </a:r>
          </a:p>
          <a:p>
            <a:r>
              <a:rPr lang="en-US" dirty="0">
                <a:solidFill>
                  <a:schemeClr val="bg1"/>
                </a:solidFill>
              </a:rPr>
              <a:t> </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8793978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CA9C48B6-FE87-474C-8809-4AD03C6363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1"/>
            <a:ext cx="9272500" cy="2182761"/>
          </a:xfrm>
          <a:prstGeom prst="rect">
            <a:avLst/>
          </a:prstGeom>
        </p:spPr>
      </p:pic>
      <p:pic>
        <p:nvPicPr>
          <p:cNvPr id="6" name="Afbeelding 5">
            <a:extLst>
              <a:ext uri="{FF2B5EF4-FFF2-40B4-BE49-F238E27FC236}">
                <a16:creationId xmlns:a16="http://schemas.microsoft.com/office/drawing/2014/main" id="{A55E2937-735E-412F-A820-4C6BD79C21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8922" y="5983771"/>
            <a:ext cx="3188227" cy="1101122"/>
          </a:xfrm>
          <a:prstGeom prst="rect">
            <a:avLst/>
          </a:prstGeom>
        </p:spPr>
      </p:pic>
      <p:cxnSp>
        <p:nvCxnSpPr>
          <p:cNvPr id="16" name="Rechte verbindingslijn 15">
            <a:extLst>
              <a:ext uri="{FF2B5EF4-FFF2-40B4-BE49-F238E27FC236}">
                <a16:creationId xmlns:a16="http://schemas.microsoft.com/office/drawing/2014/main" id="{759D935F-D748-4FCA-9F12-26CCD37B3F36}"/>
              </a:ext>
            </a:extLst>
          </p:cNvPr>
          <p:cNvCxnSpPr>
            <a:cxnSpLocks noChangeShapeType="1"/>
          </p:cNvCxnSpPr>
          <p:nvPr/>
        </p:nvCxnSpPr>
        <p:spPr bwMode="auto">
          <a:xfrm flipV="1">
            <a:off x="4720927" y="6989401"/>
            <a:ext cx="3096000" cy="0"/>
          </a:xfrm>
          <a:prstGeom prst="line">
            <a:avLst/>
          </a:prstGeom>
          <a:noFill/>
          <a:ln w="22225">
            <a:solidFill>
              <a:srgbClr val="E9AA00"/>
            </a:solidFill>
            <a:miter lim="800000"/>
            <a:headEnd/>
            <a:tailEnd/>
          </a:ln>
          <a:extLst>
            <a:ext uri="{909E8E84-426E-40DD-AFC4-6F175D3DCCD1}">
              <a14:hiddenFill xmlns:a14="http://schemas.microsoft.com/office/drawing/2010/main">
                <a:noFill/>
              </a14:hiddenFill>
            </a:ext>
          </a:extLst>
        </p:spPr>
      </p:cxnSp>
      <p:grpSp>
        <p:nvGrpSpPr>
          <p:cNvPr id="18" name="Groep 17">
            <a:extLst>
              <a:ext uri="{FF2B5EF4-FFF2-40B4-BE49-F238E27FC236}">
                <a16:creationId xmlns:a16="http://schemas.microsoft.com/office/drawing/2014/main" id="{46561372-341C-40CB-985C-4B1111E73D46}"/>
              </a:ext>
            </a:extLst>
          </p:cNvPr>
          <p:cNvGrpSpPr/>
          <p:nvPr/>
        </p:nvGrpSpPr>
        <p:grpSpPr>
          <a:xfrm>
            <a:off x="-601378" y="86302"/>
            <a:ext cx="4345233" cy="812659"/>
            <a:chOff x="1575845" y="6167462"/>
            <a:chExt cx="4345233" cy="812659"/>
          </a:xfrm>
        </p:grpSpPr>
        <p:pic>
          <p:nvPicPr>
            <p:cNvPr id="19" name="Afbeelding 18" descr="Afbeelding met tekening&#10;&#10;Automatisch gegenereerde beschrijving">
              <a:extLst>
                <a:ext uri="{FF2B5EF4-FFF2-40B4-BE49-F238E27FC236}">
                  <a16:creationId xmlns:a16="http://schemas.microsoft.com/office/drawing/2014/main" id="{BCBB4549-A617-4787-96BF-E36BD732F76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0798" r="22100"/>
            <a:stretch/>
          </p:blipFill>
          <p:spPr>
            <a:xfrm>
              <a:off x="3437462" y="6438349"/>
              <a:ext cx="2483616" cy="541772"/>
            </a:xfrm>
            <a:prstGeom prst="rect">
              <a:avLst/>
            </a:prstGeom>
          </p:spPr>
        </p:pic>
        <p:pic>
          <p:nvPicPr>
            <p:cNvPr id="20" name="Afbeelding 19" descr="Afbeelding met tekening&#10;&#10;Automatisch gegenereerde beschrijving">
              <a:extLst>
                <a:ext uri="{FF2B5EF4-FFF2-40B4-BE49-F238E27FC236}">
                  <a16:creationId xmlns:a16="http://schemas.microsoft.com/office/drawing/2014/main" id="{CF9CEEA2-5394-4A02-B0AE-FCC9C7E94B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977" b="47821"/>
            <a:stretch/>
          </p:blipFill>
          <p:spPr>
            <a:xfrm>
              <a:off x="1575845" y="6167462"/>
              <a:ext cx="3188227" cy="541773"/>
            </a:xfrm>
            <a:prstGeom prst="rect">
              <a:avLst/>
            </a:prstGeom>
          </p:spPr>
        </p:pic>
      </p:grpSp>
      <p:pic>
        <p:nvPicPr>
          <p:cNvPr id="10" name="Afbeelding 9">
            <a:extLst>
              <a:ext uri="{FF2B5EF4-FFF2-40B4-BE49-F238E27FC236}">
                <a16:creationId xmlns:a16="http://schemas.microsoft.com/office/drawing/2014/main" id="{F0D15BFA-BB1C-426C-960C-D7B981E81BE5}"/>
              </a:ext>
            </a:extLst>
          </p:cNvPr>
          <p:cNvPicPr>
            <a:picLocks noChangeAspect="1"/>
          </p:cNvPicPr>
          <p:nvPr/>
        </p:nvPicPr>
        <p:blipFill rotWithShape="1">
          <a:blip r:embed="rId5">
            <a:extLst>
              <a:ext uri="{28A0092B-C50C-407E-A947-70E740481C1C}">
                <a14:useLocalDpi xmlns:a14="http://schemas.microsoft.com/office/drawing/2010/main" val="0"/>
              </a:ext>
            </a:extLst>
          </a:blip>
          <a:srcRect l="17760" t="15620" r="17546" b="15177"/>
          <a:stretch/>
        </p:blipFill>
        <p:spPr>
          <a:xfrm>
            <a:off x="10497534" y="86302"/>
            <a:ext cx="1651002" cy="1301579"/>
          </a:xfrm>
          <a:prstGeom prst="rect">
            <a:avLst/>
          </a:prstGeom>
        </p:spPr>
      </p:pic>
      <p:sp>
        <p:nvSpPr>
          <p:cNvPr id="11" name="Titel 1">
            <a:extLst>
              <a:ext uri="{FF2B5EF4-FFF2-40B4-BE49-F238E27FC236}">
                <a16:creationId xmlns:a16="http://schemas.microsoft.com/office/drawing/2014/main" id="{D67F8C14-CA76-43B8-9BE8-B32B758BD32A}"/>
              </a:ext>
            </a:extLst>
          </p:cNvPr>
          <p:cNvSpPr>
            <a:spLocks noGrp="1"/>
          </p:cNvSpPr>
          <p:nvPr>
            <p:ph type="title"/>
          </p:nvPr>
        </p:nvSpPr>
        <p:spPr>
          <a:xfrm>
            <a:off x="518118" y="845582"/>
            <a:ext cx="10075565" cy="559836"/>
          </a:xfrm>
        </p:spPr>
        <p:txBody>
          <a:bodyPr>
            <a:noAutofit/>
          </a:bodyPr>
          <a:lstStyle/>
          <a:p>
            <a:pPr eaLnBrk="1" fontAlgn="base" hangingPunct="1">
              <a:spcBef>
                <a:spcPct val="0"/>
              </a:spcBef>
              <a:spcAft>
                <a:spcPct val="0"/>
              </a:spcAft>
            </a:pPr>
            <a:r>
              <a:rPr lang="nl-NL" altLang="nl-NL" sz="3200" b="1" dirty="0">
                <a:solidFill>
                  <a:srgbClr val="BFD3EB"/>
                </a:solidFill>
                <a:latin typeface="Palatino Linotype" pitchFamily="18" charset="0"/>
              </a:rPr>
              <a:t>Hydrogen </a:t>
            </a:r>
            <a:r>
              <a:rPr lang="nl-NL" altLang="nl-NL" sz="3200" b="1" dirty="0" err="1">
                <a:solidFill>
                  <a:srgbClr val="BFD3EB"/>
                </a:solidFill>
                <a:latin typeface="Palatino Linotype" pitchFamily="18" charset="0"/>
              </a:rPr>
              <a:t>vs</a:t>
            </a:r>
            <a:r>
              <a:rPr lang="nl-NL" altLang="nl-NL" sz="3200" b="1" dirty="0">
                <a:solidFill>
                  <a:srgbClr val="BFD3EB"/>
                </a:solidFill>
                <a:latin typeface="Palatino Linotype" pitchFamily="18" charset="0"/>
              </a:rPr>
              <a:t> Electric</a:t>
            </a:r>
          </a:p>
        </p:txBody>
      </p:sp>
      <p:sp>
        <p:nvSpPr>
          <p:cNvPr id="2" name="Tekstvak 1">
            <a:extLst>
              <a:ext uri="{FF2B5EF4-FFF2-40B4-BE49-F238E27FC236}">
                <a16:creationId xmlns:a16="http://schemas.microsoft.com/office/drawing/2014/main" id="{1D3326CF-4FAC-7DF9-B967-E2C01A7562CC}"/>
              </a:ext>
            </a:extLst>
          </p:cNvPr>
          <p:cNvSpPr txBox="1"/>
          <p:nvPr/>
        </p:nvSpPr>
        <p:spPr>
          <a:xfrm>
            <a:off x="1066758" y="1859339"/>
            <a:ext cx="9272500" cy="4247317"/>
          </a:xfrm>
          <a:prstGeom prst="rect">
            <a:avLst/>
          </a:prstGeom>
          <a:noFill/>
        </p:spPr>
        <p:txBody>
          <a:bodyPr wrap="square" rtlCol="0">
            <a:spAutoFit/>
          </a:bodyPr>
          <a:lstStyle/>
          <a:p>
            <a:r>
              <a:rPr lang="en-US" dirty="0">
                <a:solidFill>
                  <a:schemeClr val="bg1"/>
                </a:solidFill>
              </a:rPr>
              <a:t>When we look into our industry the majority of the cremation take place during the day when green energy is available (Wind or Solar)</a:t>
            </a:r>
          </a:p>
          <a:p>
            <a:endParaRPr lang="en-US" dirty="0">
              <a:solidFill>
                <a:schemeClr val="bg1"/>
              </a:solidFill>
            </a:endParaRPr>
          </a:p>
          <a:p>
            <a:r>
              <a:rPr lang="en-US" dirty="0">
                <a:solidFill>
                  <a:schemeClr val="bg1"/>
                </a:solidFill>
              </a:rPr>
              <a:t>The DFW Electric cremators are much more efficient compared with the DFW gas cremators in their energy consumption. About 80% more efficient. </a:t>
            </a:r>
          </a:p>
          <a:p>
            <a:r>
              <a:rPr lang="en-US" dirty="0">
                <a:solidFill>
                  <a:schemeClr val="bg1"/>
                </a:solidFill>
              </a:rPr>
              <a:t>Hydrogen fueled cremators will not be more efficient than gas cremators and you need three times the amount of hydrogen compared to natural gas </a:t>
            </a:r>
          </a:p>
          <a:p>
            <a:endParaRPr lang="en-US" dirty="0">
              <a:solidFill>
                <a:schemeClr val="bg1"/>
              </a:solidFill>
            </a:endParaRPr>
          </a:p>
          <a:p>
            <a:r>
              <a:rPr lang="en-US" dirty="0">
                <a:solidFill>
                  <a:schemeClr val="bg1"/>
                </a:solidFill>
              </a:rPr>
              <a:t>Since Hydrogen is produced from electricity it is much more efficient to use the electricity as fuel for Electric cremator installations instead of burning it. </a:t>
            </a:r>
          </a:p>
          <a:p>
            <a:endParaRPr lang="en-US" dirty="0">
              <a:solidFill>
                <a:schemeClr val="bg1"/>
              </a:solidFill>
            </a:endParaRPr>
          </a:p>
          <a:p>
            <a:r>
              <a:rPr lang="en-US" dirty="0">
                <a:solidFill>
                  <a:schemeClr val="bg1"/>
                </a:solidFill>
              </a:rPr>
              <a:t>Why burn Hydrogen when an electric solution is available?</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4028608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2533A0E-B19A-1962-A5B1-0CAF40AA74EF}"/>
              </a:ext>
            </a:extLst>
          </p:cNvPr>
          <p:cNvPicPr>
            <a:picLocks noChangeAspect="1"/>
          </p:cNvPicPr>
          <p:nvPr/>
        </p:nvPicPr>
        <p:blipFill>
          <a:blip r:embed="rId2"/>
          <a:stretch>
            <a:fillRect/>
          </a:stretch>
        </p:blipFill>
        <p:spPr>
          <a:xfrm>
            <a:off x="7319854" y="3010808"/>
            <a:ext cx="4613021" cy="3124371"/>
          </a:xfrm>
          <a:prstGeom prst="rect">
            <a:avLst/>
          </a:prstGeom>
        </p:spPr>
      </p:pic>
      <p:pic>
        <p:nvPicPr>
          <p:cNvPr id="5" name="Afbeelding 4">
            <a:extLst>
              <a:ext uri="{FF2B5EF4-FFF2-40B4-BE49-F238E27FC236}">
                <a16:creationId xmlns:a16="http://schemas.microsoft.com/office/drawing/2014/main" id="{CA9C48B6-FE87-474C-8809-4AD03C636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 y="-1"/>
            <a:ext cx="9272500" cy="2182761"/>
          </a:xfrm>
          <a:prstGeom prst="rect">
            <a:avLst/>
          </a:prstGeom>
        </p:spPr>
      </p:pic>
      <p:pic>
        <p:nvPicPr>
          <p:cNvPr id="6" name="Afbeelding 5">
            <a:extLst>
              <a:ext uri="{FF2B5EF4-FFF2-40B4-BE49-F238E27FC236}">
                <a16:creationId xmlns:a16="http://schemas.microsoft.com/office/drawing/2014/main" id="{A55E2937-735E-412F-A820-4C6BD79C21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8922" y="5983771"/>
            <a:ext cx="3188227" cy="1101122"/>
          </a:xfrm>
          <a:prstGeom prst="rect">
            <a:avLst/>
          </a:prstGeom>
        </p:spPr>
      </p:pic>
      <p:cxnSp>
        <p:nvCxnSpPr>
          <p:cNvPr id="16" name="Rechte verbindingslijn 15">
            <a:extLst>
              <a:ext uri="{FF2B5EF4-FFF2-40B4-BE49-F238E27FC236}">
                <a16:creationId xmlns:a16="http://schemas.microsoft.com/office/drawing/2014/main" id="{759D935F-D748-4FCA-9F12-26CCD37B3F36}"/>
              </a:ext>
            </a:extLst>
          </p:cNvPr>
          <p:cNvCxnSpPr>
            <a:cxnSpLocks noChangeShapeType="1"/>
          </p:cNvCxnSpPr>
          <p:nvPr/>
        </p:nvCxnSpPr>
        <p:spPr bwMode="auto">
          <a:xfrm flipV="1">
            <a:off x="4720927" y="6989401"/>
            <a:ext cx="3096000" cy="0"/>
          </a:xfrm>
          <a:prstGeom prst="line">
            <a:avLst/>
          </a:prstGeom>
          <a:noFill/>
          <a:ln w="22225">
            <a:solidFill>
              <a:srgbClr val="E9AA00"/>
            </a:solidFill>
            <a:miter lim="800000"/>
            <a:headEnd/>
            <a:tailEnd/>
          </a:ln>
          <a:extLst>
            <a:ext uri="{909E8E84-426E-40DD-AFC4-6F175D3DCCD1}">
              <a14:hiddenFill xmlns:a14="http://schemas.microsoft.com/office/drawing/2010/main">
                <a:noFill/>
              </a14:hiddenFill>
            </a:ext>
          </a:extLst>
        </p:spPr>
      </p:cxnSp>
      <p:grpSp>
        <p:nvGrpSpPr>
          <p:cNvPr id="18" name="Groep 17">
            <a:extLst>
              <a:ext uri="{FF2B5EF4-FFF2-40B4-BE49-F238E27FC236}">
                <a16:creationId xmlns:a16="http://schemas.microsoft.com/office/drawing/2014/main" id="{46561372-341C-40CB-985C-4B1111E73D46}"/>
              </a:ext>
            </a:extLst>
          </p:cNvPr>
          <p:cNvGrpSpPr/>
          <p:nvPr/>
        </p:nvGrpSpPr>
        <p:grpSpPr>
          <a:xfrm>
            <a:off x="-601378" y="86302"/>
            <a:ext cx="4345233" cy="812659"/>
            <a:chOff x="1575845" y="6167462"/>
            <a:chExt cx="4345233" cy="812659"/>
          </a:xfrm>
        </p:grpSpPr>
        <p:pic>
          <p:nvPicPr>
            <p:cNvPr id="19" name="Afbeelding 18" descr="Afbeelding met tekening&#10;&#10;Automatisch gegenereerde beschrijving">
              <a:extLst>
                <a:ext uri="{FF2B5EF4-FFF2-40B4-BE49-F238E27FC236}">
                  <a16:creationId xmlns:a16="http://schemas.microsoft.com/office/drawing/2014/main" id="{BCBB4549-A617-4787-96BF-E36BD732F76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0798" r="22100"/>
            <a:stretch/>
          </p:blipFill>
          <p:spPr>
            <a:xfrm>
              <a:off x="3437462" y="6438349"/>
              <a:ext cx="2483616" cy="541772"/>
            </a:xfrm>
            <a:prstGeom prst="rect">
              <a:avLst/>
            </a:prstGeom>
          </p:spPr>
        </p:pic>
        <p:pic>
          <p:nvPicPr>
            <p:cNvPr id="20" name="Afbeelding 19" descr="Afbeelding met tekening&#10;&#10;Automatisch gegenereerde beschrijving">
              <a:extLst>
                <a:ext uri="{FF2B5EF4-FFF2-40B4-BE49-F238E27FC236}">
                  <a16:creationId xmlns:a16="http://schemas.microsoft.com/office/drawing/2014/main" id="{CF9CEEA2-5394-4A02-B0AE-FCC9C7E94B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977" b="47821"/>
            <a:stretch/>
          </p:blipFill>
          <p:spPr>
            <a:xfrm>
              <a:off x="1575845" y="6167462"/>
              <a:ext cx="3188227" cy="541773"/>
            </a:xfrm>
            <a:prstGeom prst="rect">
              <a:avLst/>
            </a:prstGeom>
          </p:spPr>
        </p:pic>
      </p:grpSp>
      <p:pic>
        <p:nvPicPr>
          <p:cNvPr id="10" name="Afbeelding 9">
            <a:extLst>
              <a:ext uri="{FF2B5EF4-FFF2-40B4-BE49-F238E27FC236}">
                <a16:creationId xmlns:a16="http://schemas.microsoft.com/office/drawing/2014/main" id="{F0D15BFA-BB1C-426C-960C-D7B981E81BE5}"/>
              </a:ext>
            </a:extLst>
          </p:cNvPr>
          <p:cNvPicPr>
            <a:picLocks noChangeAspect="1"/>
          </p:cNvPicPr>
          <p:nvPr/>
        </p:nvPicPr>
        <p:blipFill rotWithShape="1">
          <a:blip r:embed="rId6">
            <a:extLst>
              <a:ext uri="{28A0092B-C50C-407E-A947-70E740481C1C}">
                <a14:useLocalDpi xmlns:a14="http://schemas.microsoft.com/office/drawing/2010/main" val="0"/>
              </a:ext>
            </a:extLst>
          </a:blip>
          <a:srcRect l="17760" t="15620" r="17546" b="15177"/>
          <a:stretch/>
        </p:blipFill>
        <p:spPr>
          <a:xfrm>
            <a:off x="10497534" y="86302"/>
            <a:ext cx="1651002" cy="1301579"/>
          </a:xfrm>
          <a:prstGeom prst="rect">
            <a:avLst/>
          </a:prstGeom>
        </p:spPr>
      </p:pic>
      <p:sp>
        <p:nvSpPr>
          <p:cNvPr id="11" name="Titel 1">
            <a:extLst>
              <a:ext uri="{FF2B5EF4-FFF2-40B4-BE49-F238E27FC236}">
                <a16:creationId xmlns:a16="http://schemas.microsoft.com/office/drawing/2014/main" id="{D67F8C14-CA76-43B8-9BE8-B32B758BD32A}"/>
              </a:ext>
            </a:extLst>
          </p:cNvPr>
          <p:cNvSpPr>
            <a:spLocks noGrp="1"/>
          </p:cNvSpPr>
          <p:nvPr>
            <p:ph type="title"/>
          </p:nvPr>
        </p:nvSpPr>
        <p:spPr>
          <a:xfrm>
            <a:off x="1066758" y="828045"/>
            <a:ext cx="10075565" cy="559836"/>
          </a:xfrm>
        </p:spPr>
        <p:txBody>
          <a:bodyPr>
            <a:noAutofit/>
          </a:bodyPr>
          <a:lstStyle/>
          <a:p>
            <a:pPr eaLnBrk="1" fontAlgn="base" hangingPunct="1">
              <a:spcBef>
                <a:spcPct val="0"/>
              </a:spcBef>
              <a:spcAft>
                <a:spcPct val="0"/>
              </a:spcAft>
            </a:pPr>
            <a:r>
              <a:rPr lang="nl-NL" altLang="nl-NL" sz="3200" b="1" dirty="0">
                <a:solidFill>
                  <a:srgbClr val="BFD3EB"/>
                </a:solidFill>
                <a:latin typeface="Palatino Linotype" pitchFamily="18" charset="0"/>
              </a:rPr>
              <a:t>Hydrogen and DFW Europe</a:t>
            </a:r>
          </a:p>
        </p:txBody>
      </p:sp>
      <p:sp>
        <p:nvSpPr>
          <p:cNvPr id="2" name="Tekstvak 1">
            <a:extLst>
              <a:ext uri="{FF2B5EF4-FFF2-40B4-BE49-F238E27FC236}">
                <a16:creationId xmlns:a16="http://schemas.microsoft.com/office/drawing/2014/main" id="{1D3326CF-4FAC-7DF9-B967-E2C01A7562CC}"/>
              </a:ext>
            </a:extLst>
          </p:cNvPr>
          <p:cNvSpPr txBox="1"/>
          <p:nvPr/>
        </p:nvSpPr>
        <p:spPr>
          <a:xfrm>
            <a:off x="1066758" y="1859339"/>
            <a:ext cx="9272500" cy="3139321"/>
          </a:xfrm>
          <a:prstGeom prst="rect">
            <a:avLst/>
          </a:prstGeom>
          <a:noFill/>
        </p:spPr>
        <p:txBody>
          <a:bodyPr wrap="square" rtlCol="0">
            <a:spAutoFit/>
          </a:bodyPr>
          <a:lstStyle/>
          <a:p>
            <a:r>
              <a:rPr lang="en-US" dirty="0">
                <a:solidFill>
                  <a:schemeClr val="bg1"/>
                </a:solidFill>
              </a:rPr>
              <a:t>DFW Europe B.V. is developing a solution for the use of hydrogen in their cremators.</a:t>
            </a:r>
          </a:p>
          <a:p>
            <a:endParaRPr lang="en-US" dirty="0">
              <a:solidFill>
                <a:schemeClr val="bg1"/>
              </a:solidFill>
            </a:endParaRPr>
          </a:p>
          <a:p>
            <a:r>
              <a:rPr lang="en-US" dirty="0">
                <a:solidFill>
                  <a:schemeClr val="bg1"/>
                </a:solidFill>
              </a:rPr>
              <a:t>Our plan is to test a hydrogen burner in our factory this summer and convert a cremator in the UK in the first quarter of 2024. </a:t>
            </a:r>
          </a:p>
          <a:p>
            <a:r>
              <a:rPr lang="en-US" dirty="0">
                <a:solidFill>
                  <a:schemeClr val="bg1"/>
                </a:solidFill>
              </a:rPr>
              <a:t>We do this as partner in the </a:t>
            </a:r>
            <a:r>
              <a:rPr lang="en-US" dirty="0" err="1">
                <a:solidFill>
                  <a:schemeClr val="bg1"/>
                </a:solidFill>
              </a:rPr>
              <a:t>HyCrem</a:t>
            </a:r>
            <a:r>
              <a:rPr lang="en-US" dirty="0">
                <a:solidFill>
                  <a:schemeClr val="bg1"/>
                </a:solidFill>
              </a:rPr>
              <a:t> project from the Department for Business, Energy &amp; Industrial Strategy (BEIS) in the UK. The test will take place in the Worthing crematorium where one of our 11 years old DFW6000 installations will be converted for the use of hydrogen.</a:t>
            </a:r>
          </a:p>
          <a:p>
            <a:r>
              <a:rPr lang="en-US" dirty="0">
                <a:solidFill>
                  <a:schemeClr val="bg1"/>
                </a:solidFill>
              </a:rPr>
              <a:t> </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4096304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CA9C48B6-FE87-474C-8809-4AD03C6363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1"/>
            <a:ext cx="9272500" cy="2182761"/>
          </a:xfrm>
          <a:prstGeom prst="rect">
            <a:avLst/>
          </a:prstGeom>
        </p:spPr>
      </p:pic>
      <p:pic>
        <p:nvPicPr>
          <p:cNvPr id="6" name="Afbeelding 5">
            <a:extLst>
              <a:ext uri="{FF2B5EF4-FFF2-40B4-BE49-F238E27FC236}">
                <a16:creationId xmlns:a16="http://schemas.microsoft.com/office/drawing/2014/main" id="{A55E2937-735E-412F-A820-4C6BD79C21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8922" y="5983771"/>
            <a:ext cx="3188227" cy="1101122"/>
          </a:xfrm>
          <a:prstGeom prst="rect">
            <a:avLst/>
          </a:prstGeom>
        </p:spPr>
      </p:pic>
      <p:cxnSp>
        <p:nvCxnSpPr>
          <p:cNvPr id="16" name="Rechte verbindingslijn 15">
            <a:extLst>
              <a:ext uri="{FF2B5EF4-FFF2-40B4-BE49-F238E27FC236}">
                <a16:creationId xmlns:a16="http://schemas.microsoft.com/office/drawing/2014/main" id="{759D935F-D748-4FCA-9F12-26CCD37B3F36}"/>
              </a:ext>
            </a:extLst>
          </p:cNvPr>
          <p:cNvCxnSpPr>
            <a:cxnSpLocks noChangeShapeType="1"/>
          </p:cNvCxnSpPr>
          <p:nvPr/>
        </p:nvCxnSpPr>
        <p:spPr bwMode="auto">
          <a:xfrm flipV="1">
            <a:off x="4720927" y="6989401"/>
            <a:ext cx="3096000" cy="0"/>
          </a:xfrm>
          <a:prstGeom prst="line">
            <a:avLst/>
          </a:prstGeom>
          <a:noFill/>
          <a:ln w="22225">
            <a:solidFill>
              <a:srgbClr val="E9AA00"/>
            </a:solidFill>
            <a:miter lim="800000"/>
            <a:headEnd/>
            <a:tailEnd/>
          </a:ln>
          <a:extLst>
            <a:ext uri="{909E8E84-426E-40DD-AFC4-6F175D3DCCD1}">
              <a14:hiddenFill xmlns:a14="http://schemas.microsoft.com/office/drawing/2010/main">
                <a:noFill/>
              </a14:hiddenFill>
            </a:ext>
          </a:extLst>
        </p:spPr>
      </p:cxnSp>
      <p:grpSp>
        <p:nvGrpSpPr>
          <p:cNvPr id="18" name="Groep 17">
            <a:extLst>
              <a:ext uri="{FF2B5EF4-FFF2-40B4-BE49-F238E27FC236}">
                <a16:creationId xmlns:a16="http://schemas.microsoft.com/office/drawing/2014/main" id="{46561372-341C-40CB-985C-4B1111E73D46}"/>
              </a:ext>
            </a:extLst>
          </p:cNvPr>
          <p:cNvGrpSpPr/>
          <p:nvPr/>
        </p:nvGrpSpPr>
        <p:grpSpPr>
          <a:xfrm>
            <a:off x="-601378" y="-172314"/>
            <a:ext cx="4345233" cy="812659"/>
            <a:chOff x="1575845" y="6167462"/>
            <a:chExt cx="4345233" cy="812659"/>
          </a:xfrm>
        </p:grpSpPr>
        <p:pic>
          <p:nvPicPr>
            <p:cNvPr id="19" name="Afbeelding 18" descr="Afbeelding met tekening&#10;&#10;Automatisch gegenereerde beschrijving">
              <a:extLst>
                <a:ext uri="{FF2B5EF4-FFF2-40B4-BE49-F238E27FC236}">
                  <a16:creationId xmlns:a16="http://schemas.microsoft.com/office/drawing/2014/main" id="{BCBB4549-A617-4787-96BF-E36BD732F76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0798" r="22100"/>
            <a:stretch/>
          </p:blipFill>
          <p:spPr>
            <a:xfrm>
              <a:off x="3437462" y="6438349"/>
              <a:ext cx="2483616" cy="541772"/>
            </a:xfrm>
            <a:prstGeom prst="rect">
              <a:avLst/>
            </a:prstGeom>
          </p:spPr>
        </p:pic>
        <p:pic>
          <p:nvPicPr>
            <p:cNvPr id="20" name="Afbeelding 19" descr="Afbeelding met tekening&#10;&#10;Automatisch gegenereerde beschrijving">
              <a:extLst>
                <a:ext uri="{FF2B5EF4-FFF2-40B4-BE49-F238E27FC236}">
                  <a16:creationId xmlns:a16="http://schemas.microsoft.com/office/drawing/2014/main" id="{CF9CEEA2-5394-4A02-B0AE-FCC9C7E94B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977" b="47821"/>
            <a:stretch/>
          </p:blipFill>
          <p:spPr>
            <a:xfrm>
              <a:off x="1575845" y="6167462"/>
              <a:ext cx="3188227" cy="541773"/>
            </a:xfrm>
            <a:prstGeom prst="rect">
              <a:avLst/>
            </a:prstGeom>
          </p:spPr>
        </p:pic>
      </p:grpSp>
      <p:grpSp>
        <p:nvGrpSpPr>
          <p:cNvPr id="17" name="Groep 16">
            <a:extLst>
              <a:ext uri="{FF2B5EF4-FFF2-40B4-BE49-F238E27FC236}">
                <a16:creationId xmlns:a16="http://schemas.microsoft.com/office/drawing/2014/main" id="{348D2FF3-A6CB-4112-9F66-BCDC6CC3E379}"/>
              </a:ext>
            </a:extLst>
          </p:cNvPr>
          <p:cNvGrpSpPr/>
          <p:nvPr/>
        </p:nvGrpSpPr>
        <p:grpSpPr>
          <a:xfrm>
            <a:off x="3976685" y="1581179"/>
            <a:ext cx="4238626" cy="2724150"/>
            <a:chOff x="3976685" y="835907"/>
            <a:chExt cx="4238626" cy="2724150"/>
          </a:xfrm>
        </p:grpSpPr>
        <p:sp>
          <p:nvSpPr>
            <p:cNvPr id="21" name="Rechthoek 20">
              <a:extLst>
                <a:ext uri="{FF2B5EF4-FFF2-40B4-BE49-F238E27FC236}">
                  <a16:creationId xmlns:a16="http://schemas.microsoft.com/office/drawing/2014/main" id="{306F8D64-674C-463B-ADE9-FA8453140385}"/>
                </a:ext>
              </a:extLst>
            </p:cNvPr>
            <p:cNvSpPr/>
            <p:nvPr/>
          </p:nvSpPr>
          <p:spPr>
            <a:xfrm>
              <a:off x="3976685" y="835907"/>
              <a:ext cx="4238626" cy="2724150"/>
            </a:xfrm>
            <a:prstGeom prst="rect">
              <a:avLst/>
            </a:prstGeom>
            <a:solidFill>
              <a:schemeClr val="bg1">
                <a:lumMod val="9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dirty="0">
                <a:latin typeface="Verdana" panose="020B0604030504040204" pitchFamily="34" charset="0"/>
                <a:ea typeface="Verdana" panose="020B0604030504040204" pitchFamily="34" charset="0"/>
              </a:endParaRPr>
            </a:p>
          </p:txBody>
        </p:sp>
        <p:pic>
          <p:nvPicPr>
            <p:cNvPr id="22" name="Afbeelding 21">
              <a:extLst>
                <a:ext uri="{FF2B5EF4-FFF2-40B4-BE49-F238E27FC236}">
                  <a16:creationId xmlns:a16="http://schemas.microsoft.com/office/drawing/2014/main" id="{B6AEA329-03A0-49E4-860E-EE96FB8F51E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760" t="15620" r="17546" b="15177"/>
            <a:stretch/>
          </p:blipFill>
          <p:spPr>
            <a:xfrm>
              <a:off x="4433169" y="869002"/>
              <a:ext cx="3325657" cy="2593093"/>
            </a:xfrm>
            <a:prstGeom prst="rect">
              <a:avLst/>
            </a:prstGeom>
          </p:spPr>
        </p:pic>
      </p:grpSp>
      <p:grpSp>
        <p:nvGrpSpPr>
          <p:cNvPr id="23" name="Groep 22">
            <a:extLst>
              <a:ext uri="{FF2B5EF4-FFF2-40B4-BE49-F238E27FC236}">
                <a16:creationId xmlns:a16="http://schemas.microsoft.com/office/drawing/2014/main" id="{345CB4E0-D191-470B-9569-2B1CC5ED14D7}"/>
              </a:ext>
            </a:extLst>
          </p:cNvPr>
          <p:cNvGrpSpPr/>
          <p:nvPr/>
        </p:nvGrpSpPr>
        <p:grpSpPr>
          <a:xfrm>
            <a:off x="3976685" y="4482353"/>
            <a:ext cx="4238626" cy="1255104"/>
            <a:chOff x="3976685" y="3890968"/>
            <a:chExt cx="4238626" cy="1760220"/>
          </a:xfrm>
        </p:grpSpPr>
        <p:sp>
          <p:nvSpPr>
            <p:cNvPr id="24" name="Rechthoek 23">
              <a:extLst>
                <a:ext uri="{FF2B5EF4-FFF2-40B4-BE49-F238E27FC236}">
                  <a16:creationId xmlns:a16="http://schemas.microsoft.com/office/drawing/2014/main" id="{ED0C8C69-DB83-4D47-881D-0FF5187196B6}"/>
                </a:ext>
              </a:extLst>
            </p:cNvPr>
            <p:cNvSpPr/>
            <p:nvPr/>
          </p:nvSpPr>
          <p:spPr>
            <a:xfrm rot="10800000">
              <a:off x="3976686" y="3890968"/>
              <a:ext cx="4238625" cy="1760220"/>
            </a:xfrm>
            <a:prstGeom prst="rect">
              <a:avLst/>
            </a:prstGeom>
            <a:solidFill>
              <a:schemeClr val="bg1">
                <a:lumMod val="9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latin typeface="Verdana" panose="020B0604030504040204" pitchFamily="34" charset="0"/>
                <a:ea typeface="Verdana" panose="020B0604030504040204" pitchFamily="34" charset="0"/>
              </a:endParaRPr>
            </a:p>
          </p:txBody>
        </p:sp>
        <p:sp>
          <p:nvSpPr>
            <p:cNvPr id="25" name="Text Box 4">
              <a:extLst>
                <a:ext uri="{FF2B5EF4-FFF2-40B4-BE49-F238E27FC236}">
                  <a16:creationId xmlns:a16="http://schemas.microsoft.com/office/drawing/2014/main" id="{94870760-F932-4250-8ED5-7C40A3CB09BF}"/>
                </a:ext>
              </a:extLst>
            </p:cNvPr>
            <p:cNvSpPr txBox="1">
              <a:spLocks noChangeArrowheads="1"/>
            </p:cNvSpPr>
            <p:nvPr/>
          </p:nvSpPr>
          <p:spPr bwMode="auto">
            <a:xfrm>
              <a:off x="3976685" y="3974241"/>
              <a:ext cx="4238626" cy="90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nl-NL" sz="2400" spc="50" dirty="0">
                  <a:solidFill>
                    <a:srgbClr val="BED2EE"/>
                  </a:solidFill>
                  <a:effectLst/>
                  <a:latin typeface="Verdana" panose="020B0604030504040204" pitchFamily="34" charset="0"/>
                  <a:ea typeface="Verdana" panose="020B0604030504040204" pitchFamily="34" charset="0"/>
                  <a:cs typeface="Utsaah" panose="020B0502040204020203" pitchFamily="34" charset="0"/>
                </a:rPr>
                <a:t>www.dfweurope.com</a:t>
              </a:r>
              <a:endParaRPr lang="nl-NL" sz="800" dirty="0">
                <a:solidFill>
                  <a:srgbClr val="BED2EE"/>
                </a:solidFill>
                <a:effectLst/>
                <a:latin typeface="Verdana" panose="020B0604030504040204" pitchFamily="34" charset="0"/>
                <a:ea typeface="Verdana" panose="020B0604030504040204" pitchFamily="34" charset="0"/>
                <a:cs typeface="Utsaah" panose="020B0502040204020203" pitchFamily="34" charset="0"/>
              </a:endParaRPr>
            </a:p>
            <a:p>
              <a:pPr>
                <a:spcAft>
                  <a:spcPts val="0"/>
                </a:spcAft>
              </a:pPr>
              <a:r>
                <a:rPr lang="nl-NL" sz="1200" dirty="0">
                  <a:effectLst/>
                  <a:latin typeface="Verdana" panose="020B0604030504040204" pitchFamily="34" charset="0"/>
                  <a:ea typeface="Verdana" panose="020B0604030504040204" pitchFamily="34" charset="0"/>
                  <a:cs typeface="Arial" panose="020B0604020202020204" pitchFamily="34" charset="0"/>
                </a:rPr>
                <a:t> </a:t>
              </a:r>
              <a:endParaRPr lang="nl-NL" sz="1000" dirty="0">
                <a:effectLst/>
                <a:latin typeface="Verdana" panose="020B0604030504040204" pitchFamily="34" charset="0"/>
                <a:ea typeface="Verdana" panose="020B0604030504040204" pitchFamily="34" charset="0"/>
                <a:cs typeface="Arial" panose="020B0604020202020204" pitchFamily="34" charset="0"/>
              </a:endParaRPr>
            </a:p>
            <a:p>
              <a:pPr>
                <a:spcAft>
                  <a:spcPts val="0"/>
                </a:spcAft>
              </a:pPr>
              <a:r>
                <a:rPr lang="nl-NL" sz="1200" dirty="0">
                  <a:effectLst/>
                  <a:latin typeface="Verdana" panose="020B0604030504040204" pitchFamily="34" charset="0"/>
                  <a:ea typeface="Verdana" panose="020B0604030504040204" pitchFamily="34" charset="0"/>
                  <a:cs typeface="Arial" panose="020B0604020202020204" pitchFamily="34" charset="0"/>
                </a:rPr>
                <a:t> </a:t>
              </a:r>
              <a:endParaRPr lang="nl-NL" sz="1000" dirty="0">
                <a:effectLst/>
                <a:latin typeface="Verdana" panose="020B0604030504040204" pitchFamily="34" charset="0"/>
                <a:ea typeface="Verdana" panose="020B0604030504040204" pitchFamily="34" charset="0"/>
                <a:cs typeface="Arial" panose="020B0604020202020204" pitchFamily="34" charset="0"/>
              </a:endParaRPr>
            </a:p>
          </p:txBody>
        </p:sp>
        <p:cxnSp>
          <p:nvCxnSpPr>
            <p:cNvPr id="26" name="Rechte verbindingslijn 25">
              <a:extLst>
                <a:ext uri="{FF2B5EF4-FFF2-40B4-BE49-F238E27FC236}">
                  <a16:creationId xmlns:a16="http://schemas.microsoft.com/office/drawing/2014/main" id="{529CF9CF-42A2-447B-B34E-D8A2D848843B}"/>
                </a:ext>
              </a:extLst>
            </p:cNvPr>
            <p:cNvCxnSpPr>
              <a:cxnSpLocks noChangeShapeType="1"/>
            </p:cNvCxnSpPr>
            <p:nvPr/>
          </p:nvCxnSpPr>
          <p:spPr bwMode="auto">
            <a:xfrm>
              <a:off x="4341715" y="4771078"/>
              <a:ext cx="3508564" cy="0"/>
            </a:xfrm>
            <a:prstGeom prst="line">
              <a:avLst/>
            </a:prstGeom>
            <a:noFill/>
            <a:ln w="22225">
              <a:solidFill>
                <a:srgbClr val="E9AA00"/>
              </a:solidFill>
              <a:miter lim="800000"/>
              <a:headEnd/>
              <a:tailEnd/>
            </a:ln>
            <a:extLst>
              <a:ext uri="{909E8E84-426E-40DD-AFC4-6F175D3DCCD1}">
                <a14:hiddenFill xmlns:a14="http://schemas.microsoft.com/office/drawing/2010/main">
                  <a:noFill/>
                </a14:hiddenFill>
              </a:ext>
            </a:extLst>
          </p:spPr>
        </p:cxnSp>
        <p:sp>
          <p:nvSpPr>
            <p:cNvPr id="27" name="Text Box 4">
              <a:extLst>
                <a:ext uri="{FF2B5EF4-FFF2-40B4-BE49-F238E27FC236}">
                  <a16:creationId xmlns:a16="http://schemas.microsoft.com/office/drawing/2014/main" id="{12C5D9F4-5724-40D4-BCB7-418ABF2E4E27}"/>
                </a:ext>
              </a:extLst>
            </p:cNvPr>
            <p:cNvSpPr txBox="1">
              <a:spLocks noChangeArrowheads="1"/>
            </p:cNvSpPr>
            <p:nvPr/>
          </p:nvSpPr>
          <p:spPr bwMode="auto">
            <a:xfrm>
              <a:off x="3976685" y="4879117"/>
              <a:ext cx="4238626" cy="72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nl-NL" sz="2200" spc="50" dirty="0">
                  <a:solidFill>
                    <a:srgbClr val="BED2EE"/>
                  </a:solidFill>
                  <a:latin typeface="Verdana" panose="020B0604030504040204" pitchFamily="34" charset="0"/>
                  <a:ea typeface="Verdana" panose="020B0604030504040204" pitchFamily="34" charset="0"/>
                  <a:cs typeface="Arial" panose="020B0604020202020204" pitchFamily="34" charset="0"/>
                </a:rPr>
                <a:t>+31 226 34 29 09</a:t>
              </a:r>
              <a:endParaRPr lang="nl-NL" sz="2200" dirty="0">
                <a:solidFill>
                  <a:srgbClr val="BED2EE"/>
                </a:solidFill>
                <a:effectLst/>
                <a:latin typeface="Verdana" panose="020B0604030504040204" pitchFamily="34" charset="0"/>
                <a:ea typeface="Verdana" panose="020B0604030504040204" pitchFamily="34" charset="0"/>
                <a:cs typeface="Arial" panose="020B0604020202020204" pitchFamily="34" charset="0"/>
              </a:endParaRPr>
            </a:p>
            <a:p>
              <a:pPr>
                <a:spcAft>
                  <a:spcPts val="0"/>
                </a:spcAft>
              </a:pPr>
              <a:r>
                <a:rPr lang="nl-NL" sz="1200" dirty="0">
                  <a:effectLst/>
                  <a:latin typeface="Verdana" panose="020B0604030504040204" pitchFamily="34" charset="0"/>
                  <a:ea typeface="Verdana" panose="020B0604030504040204" pitchFamily="34" charset="0"/>
                  <a:cs typeface="Arial" panose="020B0604020202020204" pitchFamily="34" charset="0"/>
                </a:rPr>
                <a:t> </a:t>
              </a:r>
              <a:endParaRPr lang="nl-NL" sz="1000" dirty="0">
                <a:effectLst/>
                <a:latin typeface="Verdana" panose="020B0604030504040204" pitchFamily="34" charset="0"/>
                <a:ea typeface="Verdana" panose="020B0604030504040204" pitchFamily="34" charset="0"/>
                <a:cs typeface="Arial" panose="020B0604020202020204" pitchFamily="34" charset="0"/>
              </a:endParaRPr>
            </a:p>
            <a:p>
              <a:pPr>
                <a:spcAft>
                  <a:spcPts val="0"/>
                </a:spcAft>
              </a:pPr>
              <a:r>
                <a:rPr lang="nl-NL" sz="1200" dirty="0">
                  <a:effectLst/>
                  <a:latin typeface="Verdana" panose="020B0604030504040204" pitchFamily="34" charset="0"/>
                  <a:ea typeface="Verdana" panose="020B0604030504040204" pitchFamily="34" charset="0"/>
                  <a:cs typeface="Arial" panose="020B0604020202020204" pitchFamily="34" charset="0"/>
                </a:rPr>
                <a:t> </a:t>
              </a:r>
              <a:endParaRPr lang="nl-NL" sz="1000" dirty="0">
                <a:effectLst/>
                <a:latin typeface="Verdana" panose="020B0604030504040204" pitchFamily="34" charset="0"/>
                <a:ea typeface="Verdana" panose="020B0604030504040204" pitchFamily="34" charset="0"/>
                <a:cs typeface="Arial" panose="020B0604020202020204" pitchFamily="34" charset="0"/>
              </a:endParaRPr>
            </a:p>
          </p:txBody>
        </p:sp>
      </p:grpSp>
      <p:sp>
        <p:nvSpPr>
          <p:cNvPr id="28" name="Text Box 4">
            <a:extLst>
              <a:ext uri="{FF2B5EF4-FFF2-40B4-BE49-F238E27FC236}">
                <a16:creationId xmlns:a16="http://schemas.microsoft.com/office/drawing/2014/main" id="{71B45701-F399-4431-A661-95460823C507}"/>
              </a:ext>
            </a:extLst>
          </p:cNvPr>
          <p:cNvSpPr txBox="1">
            <a:spLocks noChangeArrowheads="1"/>
          </p:cNvSpPr>
          <p:nvPr/>
        </p:nvSpPr>
        <p:spPr bwMode="auto">
          <a:xfrm>
            <a:off x="4577556" y="5936748"/>
            <a:ext cx="3162300" cy="737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nl-NL" sz="3200" spc="50" dirty="0">
                <a:solidFill>
                  <a:srgbClr val="BED2EE"/>
                </a:solidFill>
                <a:effectLst/>
                <a:latin typeface="Verdana" panose="020B0604030504040204" pitchFamily="34" charset="0"/>
                <a:ea typeface="Verdana" panose="020B0604030504040204" pitchFamily="34" charset="0"/>
                <a:cs typeface="Arial" panose="020B0604020202020204" pitchFamily="34" charset="0"/>
              </a:rPr>
              <a:t>The End</a:t>
            </a:r>
            <a:endParaRPr lang="nl-NL" sz="3200" dirty="0">
              <a:solidFill>
                <a:srgbClr val="BED2EE"/>
              </a:solidFill>
              <a:effectLst/>
              <a:latin typeface="Verdana" panose="020B0604030504040204" pitchFamily="34" charset="0"/>
              <a:ea typeface="Verdana" panose="020B0604030504040204" pitchFamily="34" charset="0"/>
              <a:cs typeface="Arial" panose="020B0604020202020204" pitchFamily="34" charset="0"/>
            </a:endParaRPr>
          </a:p>
          <a:p>
            <a:pPr>
              <a:spcAft>
                <a:spcPts val="0"/>
              </a:spcAft>
            </a:pPr>
            <a:r>
              <a:rPr lang="nl-NL" sz="1200" dirty="0">
                <a:effectLst/>
                <a:latin typeface="Verdana" panose="020B0604030504040204" pitchFamily="34" charset="0"/>
                <a:ea typeface="Verdana" panose="020B0604030504040204" pitchFamily="34" charset="0"/>
                <a:cs typeface="Arial" panose="020B0604020202020204" pitchFamily="34" charset="0"/>
              </a:rPr>
              <a:t> </a:t>
            </a:r>
            <a:endParaRPr lang="nl-NL" sz="1000" dirty="0">
              <a:effectLst/>
              <a:latin typeface="Verdana" panose="020B0604030504040204" pitchFamily="34" charset="0"/>
              <a:ea typeface="Verdana" panose="020B0604030504040204" pitchFamily="34" charset="0"/>
              <a:cs typeface="Arial" panose="020B0604020202020204" pitchFamily="34" charset="0"/>
            </a:endParaRPr>
          </a:p>
          <a:p>
            <a:pPr>
              <a:spcAft>
                <a:spcPts val="0"/>
              </a:spcAft>
            </a:pPr>
            <a:r>
              <a:rPr lang="nl-NL" sz="1200" dirty="0">
                <a:effectLst/>
                <a:latin typeface="Verdana" panose="020B0604030504040204" pitchFamily="34" charset="0"/>
                <a:ea typeface="Verdana" panose="020B0604030504040204" pitchFamily="34" charset="0"/>
                <a:cs typeface="Arial" panose="020B0604020202020204" pitchFamily="34" charset="0"/>
              </a:rPr>
              <a:t> </a:t>
            </a:r>
            <a:endParaRPr lang="nl-NL" sz="1000" dirty="0">
              <a:effectLst/>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71831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par>
                                <p:cTn id="8" presetID="10" presetClass="entr" presetSubtype="0" fill="hold" nodeType="withEffect">
                                  <p:stCondLst>
                                    <p:cond delay="8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500"/>
                                        <p:tgtEl>
                                          <p:spTgt spid="6"/>
                                        </p:tgtEl>
                                      </p:cBhvr>
                                    </p:animEffect>
                                  </p:childTnLst>
                                </p:cTn>
                              </p:par>
                              <p:par>
                                <p:cTn id="11" presetID="10" presetClass="entr" presetSubtype="0" fill="hold" nodeType="withEffect">
                                  <p:stCondLst>
                                    <p:cond delay="90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500"/>
                                        <p:tgtEl>
                                          <p:spTgt spid="18"/>
                                        </p:tgtEl>
                                      </p:cBhvr>
                                    </p:animEffect>
                                  </p:childTnLst>
                                </p:cTn>
                              </p:par>
                              <p:par>
                                <p:cTn id="14" presetID="10" presetClass="entr" presetSubtype="0" fill="hold" nodeType="withEffect">
                                  <p:stCondLst>
                                    <p:cond delay="19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600"/>
                                        <p:tgtEl>
                                          <p:spTgt spid="17"/>
                                        </p:tgtEl>
                                      </p:cBhvr>
                                    </p:animEffect>
                                  </p:childTnLst>
                                </p:cTn>
                              </p:par>
                              <p:par>
                                <p:cTn id="17" presetID="10" presetClass="entr" presetSubtype="0" fill="hold" nodeType="withEffect">
                                  <p:stCondLst>
                                    <p:cond delay="190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6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22574</TotalTime>
  <Words>680</Words>
  <Application>Microsoft Office PowerPoint</Application>
  <PresentationFormat>Breedbeeld</PresentationFormat>
  <Paragraphs>68</Paragraphs>
  <Slides>8</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8</vt:i4>
      </vt:variant>
    </vt:vector>
  </HeadingPairs>
  <TitlesOfParts>
    <vt:vector size="13" baseType="lpstr">
      <vt:lpstr>Arial</vt:lpstr>
      <vt:lpstr>Calibri</vt:lpstr>
      <vt:lpstr>Palatino Linotype</vt:lpstr>
      <vt:lpstr>Verdana</vt:lpstr>
      <vt:lpstr>1_Kantoorthema</vt:lpstr>
      <vt:lpstr>PowerPoint-presentatie</vt:lpstr>
      <vt:lpstr>PowerPoint-presentatie</vt:lpstr>
      <vt:lpstr>Hydrogen the future?</vt:lpstr>
      <vt:lpstr>Hydrogen anno 2023 and future</vt:lpstr>
      <vt:lpstr>Hydrogen facts and figures</vt:lpstr>
      <vt:lpstr>Hydrogen vs Electric</vt:lpstr>
      <vt:lpstr>Hydrogen and DFW Europe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sjaak zutt</dc:creator>
  <cp:lastModifiedBy>Sjaak Zutt</cp:lastModifiedBy>
  <cp:revision>205</cp:revision>
  <cp:lastPrinted>2018-10-22T14:09:33Z</cp:lastPrinted>
  <dcterms:created xsi:type="dcterms:W3CDTF">2018-01-13T10:16:47Z</dcterms:created>
  <dcterms:modified xsi:type="dcterms:W3CDTF">2023-05-08T06:06:44Z</dcterms:modified>
</cp:coreProperties>
</file>